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3" r:id="rId5"/>
    <p:sldId id="297" r:id="rId6"/>
    <p:sldId id="265" r:id="rId7"/>
    <p:sldId id="258" r:id="rId8"/>
    <p:sldId id="264" r:id="rId9"/>
    <p:sldId id="284" r:id="rId10"/>
    <p:sldId id="259" r:id="rId11"/>
    <p:sldId id="266" r:id="rId12"/>
    <p:sldId id="283" r:id="rId13"/>
    <p:sldId id="268" r:id="rId14"/>
    <p:sldId id="260" r:id="rId15"/>
    <p:sldId id="269" r:id="rId16"/>
    <p:sldId id="270" r:id="rId17"/>
    <p:sldId id="271" r:id="rId18"/>
    <p:sldId id="261" r:id="rId19"/>
    <p:sldId id="272" r:id="rId20"/>
    <p:sldId id="273" r:id="rId21"/>
    <p:sldId id="274" r:id="rId22"/>
    <p:sldId id="275" r:id="rId23"/>
    <p:sldId id="276" r:id="rId24"/>
    <p:sldId id="278" r:id="rId25"/>
    <p:sldId id="277" r:id="rId26"/>
    <p:sldId id="282" r:id="rId27"/>
    <p:sldId id="287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93A2D0-45A3-4CE4-863A-B64CABBD819F}" type="datetimeFigureOut">
              <a:rPr lang="sk-SK" smtClean="0"/>
              <a:pPr/>
              <a:t>29. 4. 2014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9070DA0-8297-486D-BBA7-36C2B0613FD0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uropa.eu/youth/evs_database" TargetMode="Externa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om&#225;&#353;%20Vransk&#253;\Desktop\Moje%20projekty\Kancel&#225;ria%20EDS.1\Projekty%20v%20UPeCe\2014\30.4.14\Prezentation%20UPeCe%20as%20EVS%20organization\UPeCe%20Bratislava%20-%20Prezentacia%20(English%20subtitles).mp4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upece.eds@gmail.com" TargetMode="Externa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928802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214554"/>
            <a:ext cx="2000264" cy="2232438"/>
          </a:xfrm>
          <a:prstGeom prst="rect">
            <a:avLst/>
          </a:prstGeom>
        </p:spPr>
      </p:pic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Who can participant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5" name="Podnadpis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2000232" y="1928802"/>
            <a:ext cx="5715040" cy="1214446"/>
          </a:xfrm>
          <a:prstGeom prst="wedgeRoundRectCallout">
            <a:avLst>
              <a:gd name="adj1" fmla="val -58515"/>
              <a:gd name="adj2" fmla="val 1918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/>
                </a:solidFill>
              </a:rPr>
              <a:t>Young people aged between 17 and 30, legally resident in the country of the Sending </a:t>
            </a:r>
            <a:r>
              <a:rPr lang="en-US" sz="2000" dirty="0" err="1">
                <a:solidFill>
                  <a:schemeClr val="accent4"/>
                </a:solidFill>
              </a:rPr>
              <a:t>Organisation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Who can participant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2000232" y="1928802"/>
            <a:ext cx="5715040" cy="1214446"/>
          </a:xfrm>
          <a:prstGeom prst="wedgeRoundRectCallout">
            <a:avLst>
              <a:gd name="adj1" fmla="val -58515"/>
              <a:gd name="adj2" fmla="val 1918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/>
                </a:solidFill>
              </a:rPr>
              <a:t>Young people aged between 17 and 30, legally resident in the country of the Sending </a:t>
            </a:r>
            <a:r>
              <a:rPr lang="en-US" sz="2000" dirty="0" err="1">
                <a:solidFill>
                  <a:schemeClr val="accent4"/>
                </a:solidFill>
              </a:rPr>
              <a:t>Organisation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Who can participant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4000496" y="3571876"/>
            <a:ext cx="3929090" cy="571504"/>
          </a:xfrm>
          <a:prstGeom prst="wedgeRoundRectCallout">
            <a:avLst>
              <a:gd name="adj1" fmla="val 52728"/>
              <a:gd name="adj2" fmla="val -263188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How long it may take EVS project</a:t>
            </a:r>
            <a:r>
              <a:rPr lang="sk-SK" b="1" dirty="0" smtClean="0">
                <a:solidFill>
                  <a:schemeClr val="tx2"/>
                </a:solidFill>
              </a:rPr>
              <a:t>?</a:t>
            </a:r>
            <a:endParaRPr lang="sk-SK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2000232" y="1928802"/>
            <a:ext cx="5715040" cy="1214446"/>
          </a:xfrm>
          <a:prstGeom prst="wedgeRoundRectCallout">
            <a:avLst>
              <a:gd name="adj1" fmla="val -58515"/>
              <a:gd name="adj2" fmla="val 1918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accent4"/>
                </a:solidFill>
              </a:rPr>
              <a:t>Young people aged between 17 and 30, legally resident in the country of the Sending </a:t>
            </a:r>
            <a:r>
              <a:rPr lang="en-US" sz="2000" dirty="0" err="1">
                <a:solidFill>
                  <a:schemeClr val="accent4"/>
                </a:solidFill>
              </a:rPr>
              <a:t>Organisation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Who can participant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3571868" y="3214686"/>
            <a:ext cx="4214842" cy="500066"/>
          </a:xfrm>
          <a:prstGeom prst="wedgeRoundRectCallout">
            <a:avLst>
              <a:gd name="adj1" fmla="val 56853"/>
              <a:gd name="adj2" fmla="val -19441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How long it may take EVS project</a:t>
            </a:r>
            <a:r>
              <a:rPr lang="sk-SK" b="1" dirty="0" smtClean="0">
                <a:solidFill>
                  <a:schemeClr val="tx2"/>
                </a:solidFill>
              </a:rPr>
              <a:t>?</a:t>
            </a:r>
            <a:endParaRPr lang="sk-SK" b="1" dirty="0">
              <a:solidFill>
                <a:schemeClr val="tx2"/>
              </a:solidFill>
            </a:endParaRP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857356" y="3857628"/>
            <a:ext cx="6600844" cy="1214446"/>
          </a:xfrm>
          <a:prstGeom prst="wedgeRoundRectCallout">
            <a:avLst>
              <a:gd name="adj1" fmla="val -54848"/>
              <a:gd name="adj2" fmla="val -76093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Usually,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a minimum of 2 months and a maximum of 12 months.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But for </a:t>
            </a:r>
            <a:r>
              <a:rPr lang="en-US" sz="2000" dirty="0" err="1" smtClean="0">
                <a:solidFill>
                  <a:schemeClr val="accent4"/>
                </a:solidFill>
              </a:rPr>
              <a:t>UPeC</a:t>
            </a:r>
            <a:r>
              <a:rPr lang="sk-SK" sz="2000" dirty="0" smtClean="0">
                <a:solidFill>
                  <a:schemeClr val="accent4"/>
                </a:solidFill>
              </a:rPr>
              <a:t>e</a:t>
            </a:r>
            <a:r>
              <a:rPr lang="en-US" sz="2000" dirty="0" smtClean="0">
                <a:solidFill>
                  <a:schemeClr val="accent4"/>
                </a:solidFill>
              </a:rPr>
              <a:t> we are looking someone for 12 months</a:t>
            </a:r>
            <a:r>
              <a:rPr lang="sk-SK" sz="2000" dirty="0" smtClean="0">
                <a:solidFill>
                  <a:schemeClr val="accent4"/>
                </a:solidFill>
              </a:rPr>
              <a:t>.</a:t>
            </a:r>
            <a:endParaRPr lang="sk-SK" sz="20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143116"/>
            <a:ext cx="2000264" cy="2232438"/>
          </a:xfrm>
          <a:prstGeom prst="rect">
            <a:avLst/>
          </a:prstGeom>
        </p:spPr>
      </p:pic>
      <p:sp>
        <p:nvSpPr>
          <p:cNvPr id="11" name="Bublina v tvare zaobleného obdĺžnika 10"/>
          <p:cNvSpPr/>
          <p:nvPr/>
        </p:nvSpPr>
        <p:spPr>
          <a:xfrm>
            <a:off x="4572000" y="1214422"/>
            <a:ext cx="3143272" cy="571504"/>
          </a:xfrm>
          <a:prstGeom prst="wedgeRoundRectCallout">
            <a:avLst>
              <a:gd name="adj1" fmla="val 56120"/>
              <a:gd name="adj2" fmla="val 3247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OK </a:t>
            </a:r>
            <a:r>
              <a:rPr lang="sk-SK" b="1" dirty="0" err="1" smtClean="0">
                <a:solidFill>
                  <a:schemeClr val="tx2"/>
                </a:solidFill>
              </a:rPr>
              <a:t>but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is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for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young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people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928802"/>
            <a:ext cx="6286544" cy="1857388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/>
                </a:solidFill>
              </a:rPr>
              <a:t>For young people from abroad is </a:t>
            </a:r>
            <a:r>
              <a:rPr lang="sk-SK" sz="2000" b="1" dirty="0" smtClean="0">
                <a:solidFill>
                  <a:schemeClr val="tx2"/>
                </a:solidFill>
              </a:rPr>
              <a:t>H</a:t>
            </a:r>
            <a:r>
              <a:rPr lang="en-US" sz="2000" b="1" dirty="0" err="1" smtClean="0">
                <a:solidFill>
                  <a:schemeClr val="tx2"/>
                </a:solidFill>
              </a:rPr>
              <a:t>osting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2000" dirty="0" smtClean="0">
                <a:solidFill>
                  <a:schemeClr val="accent4"/>
                </a:solidFill>
              </a:rPr>
              <a:t>. </a:t>
            </a:r>
          </a:p>
          <a:p>
            <a:r>
              <a:rPr lang="en-US" sz="2000" dirty="0" smtClean="0">
                <a:solidFill>
                  <a:schemeClr val="accent4"/>
                </a:solidFill>
              </a:rPr>
              <a:t>For students from </a:t>
            </a:r>
            <a:r>
              <a:rPr lang="en-US" sz="2000" dirty="0" err="1" smtClean="0">
                <a:solidFill>
                  <a:schemeClr val="accent4"/>
                </a:solidFill>
              </a:rPr>
              <a:t>UPeCe</a:t>
            </a:r>
            <a:r>
              <a:rPr lang="en-US" sz="2000" dirty="0" smtClean="0">
                <a:solidFill>
                  <a:schemeClr val="accent4"/>
                </a:solidFill>
              </a:rPr>
              <a:t> is </a:t>
            </a:r>
            <a:r>
              <a:rPr lang="sk-SK" sz="2000" b="1" dirty="0" smtClean="0">
                <a:solidFill>
                  <a:schemeClr val="tx2"/>
                </a:solidFill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</a:rPr>
              <a:t>ending </a:t>
            </a:r>
            <a:r>
              <a:rPr lang="sk-SK" sz="2000" b="1" dirty="0" smtClean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 smtClean="0">
              <a:solidFill>
                <a:schemeClr val="accent4"/>
              </a:solidFill>
            </a:endParaRPr>
          </a:p>
          <a:p>
            <a:r>
              <a:rPr lang="sk-SK" sz="2000" dirty="0" err="1" smtClean="0">
                <a:solidFill>
                  <a:schemeClr val="accent4"/>
                </a:solidFill>
              </a:rPr>
              <a:t>For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other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organization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is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C</a:t>
            </a:r>
            <a:r>
              <a:rPr lang="en-US" sz="2000" b="1" dirty="0" err="1" smtClean="0">
                <a:solidFill>
                  <a:schemeClr val="tx2"/>
                </a:solidFill>
              </a:rPr>
              <a:t>oordinating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572000" y="1214422"/>
            <a:ext cx="3143272" cy="571504"/>
          </a:xfrm>
          <a:prstGeom prst="wedgeRoundRectCallout">
            <a:avLst>
              <a:gd name="adj1" fmla="val 56120"/>
              <a:gd name="adj2" fmla="val 3247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OK </a:t>
            </a:r>
            <a:r>
              <a:rPr lang="sk-SK" b="1" dirty="0" err="1" smtClean="0">
                <a:solidFill>
                  <a:schemeClr val="tx2"/>
                </a:solidFill>
              </a:rPr>
              <a:t>but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is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for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young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people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928802"/>
            <a:ext cx="6286544" cy="1143008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/>
                </a:solidFill>
              </a:rPr>
              <a:t>For young people from abroad is </a:t>
            </a:r>
            <a:r>
              <a:rPr lang="sk-SK" sz="1600" b="1" dirty="0" smtClean="0">
                <a:solidFill>
                  <a:schemeClr val="tx2"/>
                </a:solidFill>
              </a:rPr>
              <a:t>H</a:t>
            </a:r>
            <a:r>
              <a:rPr lang="en-US" sz="1600" b="1" dirty="0" err="1" smtClean="0">
                <a:solidFill>
                  <a:schemeClr val="tx2"/>
                </a:solidFill>
              </a:rPr>
              <a:t>osting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1600" dirty="0" smtClean="0">
                <a:solidFill>
                  <a:schemeClr val="accent4"/>
                </a:solidFill>
              </a:rPr>
              <a:t>. 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For students from </a:t>
            </a:r>
            <a:r>
              <a:rPr lang="en-US" sz="1600" dirty="0" err="1" smtClean="0">
                <a:solidFill>
                  <a:schemeClr val="accent4"/>
                </a:solidFill>
              </a:rPr>
              <a:t>UPeCe</a:t>
            </a:r>
            <a:r>
              <a:rPr lang="en-US" sz="1600" dirty="0" smtClean="0">
                <a:solidFill>
                  <a:schemeClr val="accent4"/>
                </a:solidFill>
              </a:rPr>
              <a:t> is </a:t>
            </a:r>
            <a:r>
              <a:rPr lang="sk-SK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dirty="0" smtClean="0">
                <a:solidFill>
                  <a:schemeClr val="tx2"/>
                </a:solidFill>
              </a:rPr>
              <a:t>ending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1600" dirty="0" smtClean="0">
                <a:solidFill>
                  <a:schemeClr val="accent4"/>
                </a:solidFill>
              </a:rPr>
              <a:t>.</a:t>
            </a:r>
            <a:endParaRPr lang="sk-SK" sz="1600" dirty="0" smtClean="0">
              <a:solidFill>
                <a:schemeClr val="accent4"/>
              </a:solidFill>
            </a:endParaRPr>
          </a:p>
          <a:p>
            <a:r>
              <a:rPr lang="sk-SK" sz="1600" dirty="0" err="1" smtClean="0">
                <a:solidFill>
                  <a:schemeClr val="accent4"/>
                </a:solidFill>
              </a:rPr>
              <a:t>For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other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organization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is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C</a:t>
            </a:r>
            <a:r>
              <a:rPr lang="en-US" sz="1600" b="1" dirty="0" err="1" smtClean="0">
                <a:solidFill>
                  <a:schemeClr val="tx2"/>
                </a:solidFill>
              </a:rPr>
              <a:t>oordinating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endParaRPr lang="sk-SK" sz="1600" dirty="0" smtClean="0">
              <a:solidFill>
                <a:schemeClr val="accent4"/>
              </a:solidFill>
            </a:endParaRPr>
          </a:p>
          <a:p>
            <a:endParaRPr lang="sk-SK" sz="16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572000" y="1214422"/>
            <a:ext cx="3143272" cy="571504"/>
          </a:xfrm>
          <a:prstGeom prst="wedgeRoundRectCallout">
            <a:avLst>
              <a:gd name="adj1" fmla="val 56120"/>
              <a:gd name="adj2" fmla="val 3247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OK </a:t>
            </a:r>
            <a:r>
              <a:rPr lang="sk-SK" b="1" dirty="0" err="1" smtClean="0">
                <a:solidFill>
                  <a:schemeClr val="tx2"/>
                </a:solidFill>
              </a:rPr>
              <a:t>but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is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for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young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people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3286116" y="3571876"/>
            <a:ext cx="4500594" cy="571504"/>
          </a:xfrm>
          <a:prstGeom prst="wedgeRoundRectCallout">
            <a:avLst>
              <a:gd name="adj1" fmla="val 60398"/>
              <a:gd name="adj2" fmla="val -10836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Need</a:t>
            </a:r>
            <a:r>
              <a:rPr lang="sk-SK" b="1" dirty="0" smtClean="0">
                <a:solidFill>
                  <a:schemeClr val="tx2"/>
                </a:solidFill>
              </a:rPr>
              <a:t> I </a:t>
            </a:r>
            <a:r>
              <a:rPr lang="en-US" b="1" dirty="0" smtClean="0">
                <a:solidFill>
                  <a:schemeClr val="tx2"/>
                </a:solidFill>
              </a:rPr>
              <a:t>Sending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Organization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when</a:t>
            </a:r>
            <a:r>
              <a:rPr lang="sk-SK" b="1" dirty="0" smtClean="0">
                <a:solidFill>
                  <a:schemeClr val="tx2"/>
                </a:solidFill>
              </a:rPr>
              <a:t> I </a:t>
            </a:r>
            <a:r>
              <a:rPr lang="sk-SK" b="1" dirty="0" err="1" smtClean="0">
                <a:solidFill>
                  <a:schemeClr val="tx2"/>
                </a:solidFill>
              </a:rPr>
              <a:t>want</a:t>
            </a:r>
            <a:r>
              <a:rPr lang="sk-SK" b="1" dirty="0" smtClean="0">
                <a:solidFill>
                  <a:schemeClr val="tx2"/>
                </a:solidFill>
              </a:rPr>
              <a:t> to </a:t>
            </a:r>
            <a:r>
              <a:rPr lang="sk-SK" b="1" dirty="0" err="1" smtClean="0">
                <a:solidFill>
                  <a:schemeClr val="tx2"/>
                </a:solidFill>
              </a:rPr>
              <a:t>go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to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on EVS </a:t>
            </a:r>
            <a:r>
              <a:rPr lang="sk-SK" b="1" dirty="0" err="1" smtClean="0">
                <a:solidFill>
                  <a:schemeClr val="tx2"/>
                </a:solidFill>
              </a:rPr>
              <a:t>project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1" name="Bublina v tvare zaobleného obdĺžnika 10"/>
          <p:cNvSpPr/>
          <p:nvPr/>
        </p:nvSpPr>
        <p:spPr>
          <a:xfrm>
            <a:off x="4572000" y="1214422"/>
            <a:ext cx="3143272" cy="571504"/>
          </a:xfrm>
          <a:prstGeom prst="wedgeRoundRectCallout">
            <a:avLst>
              <a:gd name="adj1" fmla="val 56120"/>
              <a:gd name="adj2" fmla="val 3247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smtClean="0">
                <a:solidFill>
                  <a:schemeClr val="tx2"/>
                </a:solidFill>
              </a:rPr>
              <a:t>OK </a:t>
            </a:r>
            <a:r>
              <a:rPr lang="sk-SK" b="1" dirty="0" err="1" smtClean="0">
                <a:solidFill>
                  <a:schemeClr val="tx2"/>
                </a:solidFill>
              </a:rPr>
              <a:t>but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is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for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young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people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3" name="Bublina v tvare zaobleného obdĺžnika 12"/>
          <p:cNvSpPr/>
          <p:nvPr/>
        </p:nvSpPr>
        <p:spPr>
          <a:xfrm>
            <a:off x="3286116" y="3571876"/>
            <a:ext cx="4500594" cy="571504"/>
          </a:xfrm>
          <a:prstGeom prst="wedgeRoundRectCallout">
            <a:avLst>
              <a:gd name="adj1" fmla="val 60398"/>
              <a:gd name="adj2" fmla="val -108366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Need</a:t>
            </a:r>
            <a:r>
              <a:rPr lang="sk-SK" b="1" dirty="0" smtClean="0">
                <a:solidFill>
                  <a:schemeClr val="tx2"/>
                </a:solidFill>
              </a:rPr>
              <a:t> I </a:t>
            </a:r>
            <a:r>
              <a:rPr lang="en-US" b="1" dirty="0" smtClean="0">
                <a:solidFill>
                  <a:schemeClr val="tx2"/>
                </a:solidFill>
              </a:rPr>
              <a:t>Sending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Organization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when</a:t>
            </a:r>
            <a:r>
              <a:rPr lang="sk-SK" b="1" dirty="0" smtClean="0">
                <a:solidFill>
                  <a:schemeClr val="tx2"/>
                </a:solidFill>
              </a:rPr>
              <a:t> I </a:t>
            </a:r>
            <a:r>
              <a:rPr lang="sk-SK" b="1" dirty="0" err="1" smtClean="0">
                <a:solidFill>
                  <a:schemeClr val="tx2"/>
                </a:solidFill>
              </a:rPr>
              <a:t>want</a:t>
            </a:r>
            <a:r>
              <a:rPr lang="sk-SK" b="1" dirty="0" smtClean="0">
                <a:solidFill>
                  <a:schemeClr val="tx2"/>
                </a:solidFill>
              </a:rPr>
              <a:t> to </a:t>
            </a:r>
            <a:r>
              <a:rPr lang="sk-SK" b="1" dirty="0" err="1" smtClean="0">
                <a:solidFill>
                  <a:schemeClr val="tx2"/>
                </a:solidFill>
              </a:rPr>
              <a:t>go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to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 on EVS </a:t>
            </a:r>
            <a:r>
              <a:rPr lang="sk-SK" b="1" dirty="0" err="1" smtClean="0">
                <a:solidFill>
                  <a:schemeClr val="tx2"/>
                </a:solidFill>
              </a:rPr>
              <a:t>project</a:t>
            </a:r>
            <a:r>
              <a:rPr lang="en-US" b="1" dirty="0" smtClean="0">
                <a:solidFill>
                  <a:schemeClr val="tx2"/>
                </a:solidFill>
              </a:rPr>
              <a:t>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857356" y="4357694"/>
            <a:ext cx="6600844" cy="1714512"/>
          </a:xfrm>
          <a:prstGeom prst="wedgeRoundRectCallout">
            <a:avLst>
              <a:gd name="adj1" fmla="val -46292"/>
              <a:gd name="adj2" fmla="val -77200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Yes. Your sending organization can be found in the database of accredited organization at: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smtClean="0">
                <a:solidFill>
                  <a:srgbClr val="0070C0"/>
                </a:solidFill>
                <a:hlinkClick r:id="rId5"/>
              </a:rPr>
              <a:t>http://europa.eu/youth/evs_database</a:t>
            </a:r>
            <a:r>
              <a:rPr lang="sk-SK" sz="2000" dirty="0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en-US" sz="2000" dirty="0" smtClean="0">
                <a:solidFill>
                  <a:schemeClr val="accent6"/>
                </a:solidFill>
              </a:rPr>
              <a:t>But first, it is good to find H</a:t>
            </a:r>
            <a:r>
              <a:rPr lang="sk-SK" sz="2000" dirty="0" err="1" smtClean="0">
                <a:solidFill>
                  <a:schemeClr val="accent6"/>
                </a:solidFill>
              </a:rPr>
              <a:t>osting</a:t>
            </a:r>
            <a:r>
              <a:rPr lang="sk-SK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Organization</a:t>
            </a:r>
            <a:r>
              <a:rPr lang="sk-SK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like</a:t>
            </a:r>
            <a:r>
              <a:rPr lang="sk-SK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UPeCe</a:t>
            </a:r>
            <a:r>
              <a:rPr lang="sk-SK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is</a:t>
            </a:r>
            <a:r>
              <a:rPr lang="sk-SK" sz="2000" dirty="0" smtClean="0">
                <a:solidFill>
                  <a:schemeClr val="accent6"/>
                </a:solidFill>
              </a:rPr>
              <a:t>.</a:t>
            </a:r>
            <a:endParaRPr lang="sk-SK" sz="2000" dirty="0">
              <a:solidFill>
                <a:schemeClr val="accent6"/>
              </a:solidFill>
            </a:endParaRPr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1428728" y="2000240"/>
            <a:ext cx="6286544" cy="1071570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accent4"/>
                </a:solidFill>
              </a:rPr>
              <a:t>For young people from abroad is </a:t>
            </a:r>
            <a:r>
              <a:rPr lang="sk-SK" sz="1600" b="1" dirty="0" smtClean="0">
                <a:solidFill>
                  <a:schemeClr val="tx2"/>
                </a:solidFill>
              </a:rPr>
              <a:t>H</a:t>
            </a:r>
            <a:r>
              <a:rPr lang="en-US" sz="1600" b="1" dirty="0" err="1" smtClean="0">
                <a:solidFill>
                  <a:schemeClr val="tx2"/>
                </a:solidFill>
              </a:rPr>
              <a:t>osting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1600" dirty="0" smtClean="0">
                <a:solidFill>
                  <a:schemeClr val="accent4"/>
                </a:solidFill>
              </a:rPr>
              <a:t>. </a:t>
            </a:r>
          </a:p>
          <a:p>
            <a:r>
              <a:rPr lang="en-US" sz="1600" dirty="0" smtClean="0">
                <a:solidFill>
                  <a:schemeClr val="accent4"/>
                </a:solidFill>
              </a:rPr>
              <a:t>For students from </a:t>
            </a:r>
            <a:r>
              <a:rPr lang="en-US" sz="1600" dirty="0" err="1" smtClean="0">
                <a:solidFill>
                  <a:schemeClr val="accent4"/>
                </a:solidFill>
              </a:rPr>
              <a:t>UPeCe</a:t>
            </a:r>
            <a:r>
              <a:rPr lang="en-US" sz="1600" dirty="0" smtClean="0">
                <a:solidFill>
                  <a:schemeClr val="accent4"/>
                </a:solidFill>
              </a:rPr>
              <a:t> is </a:t>
            </a:r>
            <a:r>
              <a:rPr lang="sk-SK" sz="1600" b="1" dirty="0" smtClean="0">
                <a:solidFill>
                  <a:schemeClr val="tx2"/>
                </a:solidFill>
              </a:rPr>
              <a:t>S</a:t>
            </a:r>
            <a:r>
              <a:rPr lang="en-US" sz="1600" b="1" dirty="0" smtClean="0">
                <a:solidFill>
                  <a:schemeClr val="tx2"/>
                </a:solidFill>
              </a:rPr>
              <a:t>ending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r>
              <a:rPr lang="en-US" sz="1600" dirty="0" smtClean="0">
                <a:solidFill>
                  <a:schemeClr val="accent4"/>
                </a:solidFill>
              </a:rPr>
              <a:t>.</a:t>
            </a:r>
            <a:endParaRPr lang="sk-SK" sz="1600" dirty="0" smtClean="0">
              <a:solidFill>
                <a:schemeClr val="accent4"/>
              </a:solidFill>
            </a:endParaRPr>
          </a:p>
          <a:p>
            <a:r>
              <a:rPr lang="sk-SK" sz="1600" dirty="0" err="1" smtClean="0">
                <a:solidFill>
                  <a:schemeClr val="accent4"/>
                </a:solidFill>
              </a:rPr>
              <a:t>For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other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organization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dirty="0" err="1" smtClean="0">
                <a:solidFill>
                  <a:schemeClr val="accent4"/>
                </a:solidFill>
              </a:rPr>
              <a:t>is</a:t>
            </a:r>
            <a:r>
              <a:rPr lang="sk-SK" sz="1600" dirty="0" smtClean="0">
                <a:solidFill>
                  <a:schemeClr val="accent4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C</a:t>
            </a:r>
            <a:r>
              <a:rPr lang="en-US" sz="1600" b="1" dirty="0" err="1" smtClean="0">
                <a:solidFill>
                  <a:schemeClr val="tx2"/>
                </a:solidFill>
              </a:rPr>
              <a:t>oordinating</a:t>
            </a:r>
            <a:r>
              <a:rPr lang="en-US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smtClean="0">
                <a:solidFill>
                  <a:schemeClr val="tx2"/>
                </a:solidFill>
              </a:rPr>
              <a:t>O</a:t>
            </a:r>
            <a:r>
              <a:rPr lang="en-US" sz="1600" b="1" dirty="0" err="1" smtClean="0">
                <a:solidFill>
                  <a:schemeClr val="tx2"/>
                </a:solidFill>
              </a:rPr>
              <a:t>rganization</a:t>
            </a:r>
            <a:endParaRPr lang="sk-SK" sz="1600" dirty="0" smtClean="0">
              <a:solidFill>
                <a:schemeClr val="accent4"/>
              </a:solidFill>
            </a:endParaRPr>
          </a:p>
          <a:p>
            <a:endParaRPr lang="sk-SK" sz="16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428868"/>
            <a:ext cx="2000264" cy="2232438"/>
          </a:xfrm>
          <a:prstGeom prst="rect">
            <a:avLst/>
          </a:prstGeom>
        </p:spPr>
      </p:pic>
      <p:sp>
        <p:nvSpPr>
          <p:cNvPr id="11" name="Bublina v tvare zaobleného obdĺžnika 10"/>
          <p:cNvSpPr/>
          <p:nvPr/>
        </p:nvSpPr>
        <p:spPr>
          <a:xfrm>
            <a:off x="4643438" y="1285860"/>
            <a:ext cx="3000396" cy="500066"/>
          </a:xfrm>
          <a:prstGeom prst="wedgeRoundRectCallout">
            <a:avLst>
              <a:gd name="adj1" fmla="val 56120"/>
              <a:gd name="adj2" fmla="val 32473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offers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me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?</a:t>
            </a:r>
            <a:endParaRPr lang="sk-SK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643042" y="1714488"/>
            <a:ext cx="6643734" cy="5143512"/>
          </a:xfrm>
          <a:prstGeom prst="wedgeRoundRectCallout">
            <a:avLst>
              <a:gd name="adj1" fmla="val -54727"/>
              <a:gd name="adj2" fmla="val -26715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643438" y="1142984"/>
            <a:ext cx="3000396" cy="500066"/>
          </a:xfrm>
          <a:prstGeom prst="wedgeRoundRectCallout">
            <a:avLst>
              <a:gd name="adj1" fmla="val 67773"/>
              <a:gd name="adj2" fmla="val 827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tx2"/>
                </a:solidFill>
              </a:rPr>
              <a:t>What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offers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me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UPeCe</a:t>
            </a:r>
            <a:r>
              <a:rPr lang="sk-SK" b="1" dirty="0" smtClean="0">
                <a:solidFill>
                  <a:schemeClr val="tx2"/>
                </a:solidFill>
              </a:rPr>
              <a:t>?</a:t>
            </a:r>
            <a:endParaRPr lang="sk-SK" b="1" dirty="0">
              <a:solidFill>
                <a:schemeClr val="tx2"/>
              </a:solidFill>
            </a:endParaRPr>
          </a:p>
        </p:txBody>
      </p:sp>
      <p:pic>
        <p:nvPicPr>
          <p:cNvPr id="12" name="UPeCe Bratislava - Prezentacia (English subtitles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928794" y="2000240"/>
            <a:ext cx="6072230" cy="4554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Lu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516660"/>
            <a:ext cx="3571899" cy="2717314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4488"/>
            <a:ext cx="2000264" cy="2232438"/>
          </a:xfrm>
          <a:prstGeom prst="rect">
            <a:avLst/>
          </a:prstGeom>
        </p:spPr>
      </p:pic>
      <p:sp>
        <p:nvSpPr>
          <p:cNvPr id="10" name="Oválna bublina 9"/>
          <p:cNvSpPr/>
          <p:nvPr/>
        </p:nvSpPr>
        <p:spPr>
          <a:xfrm>
            <a:off x="1643042" y="1285860"/>
            <a:ext cx="7143800" cy="1285884"/>
          </a:xfrm>
          <a:prstGeom prst="wedgeEllipseCallout">
            <a:avLst>
              <a:gd name="adj1" fmla="val -52634"/>
              <a:gd name="adj2" fmla="val 38242"/>
            </a:avLst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900" b="1" dirty="0" err="1" smtClean="0">
                <a:solidFill>
                  <a:schemeClr val="accent6"/>
                </a:solidFill>
                <a:latin typeface="Bradley Hand ITC" pitchFamily="66" charset="0"/>
              </a:rPr>
              <a:t>UPeCe</a:t>
            </a:r>
            <a:r>
              <a:rPr lang="sk-SK" sz="4900" b="1" dirty="0" smtClean="0">
                <a:solidFill>
                  <a:schemeClr val="accent6"/>
                </a:solidFill>
                <a:latin typeface="Bradley Hand ITC" pitchFamily="66" charset="0"/>
              </a:rPr>
              <a:t>  </a:t>
            </a:r>
            <a:r>
              <a:rPr lang="sk-SK" sz="4900" b="1" dirty="0" err="1" smtClean="0">
                <a:solidFill>
                  <a:schemeClr val="accent6"/>
                </a:solidFill>
                <a:latin typeface="Bradley Hand ITC" pitchFamily="66" charset="0"/>
              </a:rPr>
              <a:t>need</a:t>
            </a:r>
            <a:r>
              <a:rPr lang="sk-SK" sz="4900" b="1" dirty="0" smtClean="0">
                <a:solidFill>
                  <a:schemeClr val="accent6"/>
                </a:solidFill>
                <a:latin typeface="Bradley Hand ITC" pitchFamily="66" charset="0"/>
              </a:rPr>
              <a:t>  YOU</a:t>
            </a:r>
            <a:endParaRPr lang="sk-SK" sz="4900" b="1" dirty="0"/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500174"/>
            <a:ext cx="6286544" cy="1285884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/>
                </a:solidFill>
              </a:rPr>
              <a:t>You can choose which team you want to cooperate. The choice is up to you.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We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have</a:t>
            </a:r>
            <a:r>
              <a:rPr lang="sk-SK" sz="2000" dirty="0" smtClean="0">
                <a:solidFill>
                  <a:schemeClr val="accent4"/>
                </a:solidFill>
              </a:rPr>
              <a:t> 22 </a:t>
            </a:r>
            <a:r>
              <a:rPr lang="sk-SK" sz="2000" dirty="0" err="1" smtClean="0">
                <a:solidFill>
                  <a:schemeClr val="accent4"/>
                </a:solidFill>
              </a:rPr>
              <a:t>teams</a:t>
            </a:r>
            <a:r>
              <a:rPr lang="sk-SK" sz="2000" dirty="0" smtClean="0">
                <a:solidFill>
                  <a:schemeClr val="accent4"/>
                </a:solidFill>
              </a:rPr>
              <a:t>.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1344177" cy="1500198"/>
          </a:xfrm>
          <a:prstGeom prst="rect">
            <a:avLst/>
          </a:prstGeom>
        </p:spPr>
      </p:pic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572428" cy="5357850"/>
          </a:xfrm>
          <a:prstGeom prst="wedgeRoundRectCallout">
            <a:avLst>
              <a:gd name="adj1" fmla="val -54778"/>
              <a:gd name="adj2" fmla="val -24836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>
            <a:noAutofit/>
          </a:bodyPr>
          <a:lstStyle/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Motion:</a:t>
            </a:r>
            <a:endParaRPr lang="sk-SK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1.Sport team, </a:t>
            </a:r>
            <a:endParaRPr lang="sk-SK" sz="18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2.Hiking team (Tupci), </a:t>
            </a:r>
            <a:endParaRPr lang="sk-SK" sz="1800" dirty="0" smtClean="0">
              <a:solidFill>
                <a:srgbClr val="0070C0"/>
              </a:solidFill>
            </a:endParaRPr>
          </a:p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3.Scout team, </a:t>
            </a:r>
            <a:endParaRPr lang="sk-SK" sz="1800" dirty="0" smtClean="0">
              <a:solidFill>
                <a:srgbClr val="0070C0"/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Skills:</a:t>
            </a:r>
            <a:endParaRPr lang="sk-SK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4.Gastronomic team, 5.Decoration team, 6.Technician team, 7.Computer team, </a:t>
            </a:r>
            <a:endParaRPr lang="sk-SK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</a:rPr>
              <a:t>8.Web team, </a:t>
            </a:r>
            <a:endParaRPr lang="sk-SK" sz="18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Culture</a:t>
            </a:r>
            <a:r>
              <a:rPr lang="sk-SK" sz="1800" b="1" dirty="0" smtClean="0">
                <a:solidFill>
                  <a:srgbClr val="000000"/>
                </a:solidFill>
              </a:rPr>
              <a:t>:</a:t>
            </a:r>
            <a:endParaRPr lang="sk-SK" sz="1800" dirty="0" smtClean="0">
              <a:solidFill>
                <a:srgbClr val="000000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9.Theatrical team (Theatre Christoffer), </a:t>
            </a:r>
            <a:endParaRPr lang="sk-SK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10.Music and singer team, </a:t>
            </a:r>
            <a:endParaRPr lang="sk-SK" sz="1800" b="1" dirty="0" smtClean="0">
              <a:solidFill>
                <a:srgbClr val="000000"/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Intellect</a:t>
            </a:r>
            <a:r>
              <a:rPr lang="sk-SK" sz="1800" b="1" dirty="0" smtClean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dirty="0" smtClean="0">
                <a:solidFill>
                  <a:schemeClr val="accent4"/>
                </a:solidFill>
              </a:rPr>
              <a:t>1</a:t>
            </a:r>
            <a:r>
              <a:rPr lang="sk-SK" sz="1800" dirty="0" smtClean="0">
                <a:solidFill>
                  <a:schemeClr val="accent4"/>
                </a:solidFill>
              </a:rPr>
              <a:t>1</a:t>
            </a:r>
            <a:r>
              <a:rPr lang="en-US" sz="1800" dirty="0" smtClean="0">
                <a:solidFill>
                  <a:schemeClr val="accent4"/>
                </a:solidFill>
              </a:rPr>
              <a:t>.Marketing team (Promo), </a:t>
            </a:r>
            <a:endParaRPr lang="sk-SK" sz="1800" dirty="0" smtClean="0">
              <a:solidFill>
                <a:schemeClr val="accent4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4"/>
                </a:solidFill>
              </a:rPr>
              <a:t>12.EVS team (volunteering), </a:t>
            </a:r>
            <a:endParaRPr lang="sk-SK" sz="1800" dirty="0" smtClean="0">
              <a:solidFill>
                <a:schemeClr val="accent4"/>
              </a:solidFill>
            </a:endParaRPr>
          </a:p>
          <a:p>
            <a:pPr algn="l"/>
            <a:r>
              <a:rPr lang="en-US" sz="1800" dirty="0" smtClean="0">
                <a:solidFill>
                  <a:schemeClr val="accent4"/>
                </a:solidFill>
              </a:rPr>
              <a:t>13.Grant team (Granko), 14.Library team,</a:t>
            </a:r>
            <a:endParaRPr lang="sk-SK" sz="1800" dirty="0" smtClean="0">
              <a:solidFill>
                <a:schemeClr val="accent4"/>
              </a:solidFill>
            </a:endParaRPr>
          </a:p>
          <a:p>
            <a:pPr algn="l"/>
            <a:r>
              <a:rPr lang="en-GB" sz="1800" b="1" dirty="0" smtClean="0">
                <a:solidFill>
                  <a:srgbClr val="000000"/>
                </a:solidFill>
              </a:rPr>
              <a:t>Community </a:t>
            </a:r>
            <a:r>
              <a:rPr lang="sk-SK" sz="1800" b="1" dirty="0" smtClean="0">
                <a:solidFill>
                  <a:srgbClr val="000000"/>
                </a:solidFill>
              </a:rPr>
              <a:t>:</a:t>
            </a: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15.Animation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16.The children's catechesis </a:t>
            </a:r>
            <a:r>
              <a:rPr lang="sk-SK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Team (DeKa),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17.Missionary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18.Tutors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19.Adoration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20.Prayer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21.Praise team, 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</a:rPr>
              <a:t>22.Liturgical team (Acolytes and Sacristans)</a:t>
            </a:r>
            <a:endParaRPr lang="sk-SK" sz="1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sk-SK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3" name="Bublina v tvare zaobleného obdĺžnika 12"/>
          <p:cNvSpPr/>
          <p:nvPr/>
        </p:nvSpPr>
        <p:spPr>
          <a:xfrm>
            <a:off x="2786050" y="1571612"/>
            <a:ext cx="4500594" cy="571504"/>
          </a:xfrm>
          <a:prstGeom prst="wedgeRoundRectCallout">
            <a:avLst>
              <a:gd name="adj1" fmla="val 61593"/>
              <a:gd name="adj2" fmla="val -2484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tx2"/>
                </a:solidFill>
              </a:rPr>
              <a:t>Waw</a:t>
            </a:r>
            <a:r>
              <a:rPr lang="sk-SK" b="1" dirty="0" smtClean="0">
                <a:solidFill>
                  <a:schemeClr val="tx2"/>
                </a:solidFill>
              </a:rPr>
              <a:t>! </a:t>
            </a:r>
            <a:r>
              <a:rPr lang="sk-SK" b="1" dirty="0" err="1">
                <a:solidFill>
                  <a:schemeClr val="tx2"/>
                </a:solidFill>
              </a:rPr>
              <a:t>I</a:t>
            </a:r>
            <a:r>
              <a:rPr lang="sk-SK" b="1" dirty="0" err="1" smtClean="0">
                <a:solidFill>
                  <a:schemeClr val="tx2"/>
                </a:solidFill>
              </a:rPr>
              <a:t>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looks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great</a:t>
            </a:r>
            <a:r>
              <a:rPr lang="sk-SK" b="1" dirty="0" smtClean="0">
                <a:solidFill>
                  <a:schemeClr val="tx2"/>
                </a:solidFill>
              </a:rPr>
              <a:t>. 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3" name="Bublina v tvare zaobleného obdĺžnika 12"/>
          <p:cNvSpPr/>
          <p:nvPr/>
        </p:nvSpPr>
        <p:spPr>
          <a:xfrm>
            <a:off x="2786050" y="1571612"/>
            <a:ext cx="4500594" cy="571504"/>
          </a:xfrm>
          <a:prstGeom prst="wedgeRoundRectCallout">
            <a:avLst>
              <a:gd name="adj1" fmla="val 61593"/>
              <a:gd name="adj2" fmla="val -2484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 err="1" smtClean="0">
                <a:solidFill>
                  <a:schemeClr val="tx2"/>
                </a:solidFill>
              </a:rPr>
              <a:t>Waw</a:t>
            </a:r>
            <a:r>
              <a:rPr lang="sk-SK" b="1" dirty="0" smtClean="0">
                <a:solidFill>
                  <a:schemeClr val="tx2"/>
                </a:solidFill>
              </a:rPr>
              <a:t>! </a:t>
            </a:r>
            <a:r>
              <a:rPr lang="sk-SK" b="1" dirty="0" err="1">
                <a:solidFill>
                  <a:schemeClr val="tx2"/>
                </a:solidFill>
              </a:rPr>
              <a:t>I</a:t>
            </a:r>
            <a:r>
              <a:rPr lang="sk-SK" b="1" dirty="0" err="1" smtClean="0">
                <a:solidFill>
                  <a:schemeClr val="tx2"/>
                </a:solidFill>
              </a:rPr>
              <a:t>t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looks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sk-SK" b="1" dirty="0" err="1" smtClean="0">
                <a:solidFill>
                  <a:schemeClr val="tx2"/>
                </a:solidFill>
              </a:rPr>
              <a:t>great</a:t>
            </a:r>
            <a:r>
              <a:rPr lang="sk-SK" b="1" dirty="0" smtClean="0">
                <a:solidFill>
                  <a:schemeClr val="tx2"/>
                </a:solidFill>
              </a:rPr>
              <a:t>. 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2143108" y="2500306"/>
            <a:ext cx="4500594" cy="785818"/>
          </a:xfrm>
          <a:prstGeom prst="wedgeRoundRectCallout">
            <a:avLst>
              <a:gd name="adj1" fmla="val 75934"/>
              <a:gd name="adj2" fmla="val -8291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What should I do so that I belonged to </a:t>
            </a:r>
            <a:r>
              <a:rPr lang="en-US" b="1" dirty="0" err="1" smtClean="0">
                <a:solidFill>
                  <a:schemeClr val="tx2"/>
                </a:solidFill>
              </a:rPr>
              <a:t>UPeCe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endParaRPr lang="sk-SK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3" name="Bublina v tvare zaobleného obdĺžnika 12"/>
          <p:cNvSpPr/>
          <p:nvPr/>
        </p:nvSpPr>
        <p:spPr>
          <a:xfrm>
            <a:off x="3643306" y="1357298"/>
            <a:ext cx="3571900" cy="500066"/>
          </a:xfrm>
          <a:prstGeom prst="wedgeRoundRectCallout">
            <a:avLst>
              <a:gd name="adj1" fmla="val 61593"/>
              <a:gd name="adj2" fmla="val -2484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 err="1" smtClean="0">
                <a:solidFill>
                  <a:schemeClr val="tx2"/>
                </a:solidFill>
              </a:rPr>
              <a:t>Waw</a:t>
            </a:r>
            <a:r>
              <a:rPr lang="sk-SK" sz="1600" b="1" dirty="0" smtClean="0">
                <a:solidFill>
                  <a:schemeClr val="tx2"/>
                </a:solidFill>
              </a:rPr>
              <a:t>! </a:t>
            </a:r>
            <a:r>
              <a:rPr lang="sk-SK" sz="1600" b="1" dirty="0" err="1">
                <a:solidFill>
                  <a:schemeClr val="tx2"/>
                </a:solidFill>
              </a:rPr>
              <a:t>I</a:t>
            </a:r>
            <a:r>
              <a:rPr lang="sk-SK" sz="1600" b="1" dirty="0" err="1" smtClean="0">
                <a:solidFill>
                  <a:schemeClr val="tx2"/>
                </a:solidFill>
              </a:rPr>
              <a:t>t</a:t>
            </a:r>
            <a:r>
              <a:rPr lang="sk-SK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err="1" smtClean="0">
                <a:solidFill>
                  <a:schemeClr val="tx2"/>
                </a:solidFill>
              </a:rPr>
              <a:t>looks</a:t>
            </a:r>
            <a:r>
              <a:rPr lang="sk-SK" sz="1600" b="1" dirty="0" smtClean="0">
                <a:solidFill>
                  <a:schemeClr val="tx2"/>
                </a:solidFill>
              </a:rPr>
              <a:t> </a:t>
            </a:r>
            <a:r>
              <a:rPr lang="sk-SK" sz="1600" b="1" dirty="0" err="1" smtClean="0">
                <a:solidFill>
                  <a:schemeClr val="tx2"/>
                </a:solidFill>
              </a:rPr>
              <a:t>great</a:t>
            </a:r>
            <a:r>
              <a:rPr lang="sk-SK" sz="1600" b="1" dirty="0" smtClean="0">
                <a:solidFill>
                  <a:schemeClr val="tx2"/>
                </a:solidFill>
              </a:rPr>
              <a:t>. </a:t>
            </a:r>
            <a:endParaRPr lang="sk-SK" sz="1600" dirty="0">
              <a:solidFill>
                <a:schemeClr val="tx2"/>
              </a:solidFill>
            </a:endParaRPr>
          </a:p>
        </p:txBody>
      </p:sp>
      <p:sp>
        <p:nvSpPr>
          <p:cNvPr id="11" name="Podnadpis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2" name="Bublina v tvare zaobleného obdĺžnika 11"/>
          <p:cNvSpPr/>
          <p:nvPr/>
        </p:nvSpPr>
        <p:spPr>
          <a:xfrm>
            <a:off x="2571736" y="2071678"/>
            <a:ext cx="4071966" cy="642942"/>
          </a:xfrm>
          <a:prstGeom prst="wedgeRoundRectCallout">
            <a:avLst>
              <a:gd name="adj1" fmla="val 75934"/>
              <a:gd name="adj2" fmla="val -82911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What should I do so that I belonged to </a:t>
            </a:r>
            <a:r>
              <a:rPr lang="en-US" sz="1600" b="1" dirty="0" err="1" smtClean="0">
                <a:solidFill>
                  <a:schemeClr val="tx2"/>
                </a:solidFill>
              </a:rPr>
              <a:t>UPeCe</a:t>
            </a:r>
            <a:r>
              <a:rPr lang="en-US" sz="1600" b="1" dirty="0" smtClean="0">
                <a:solidFill>
                  <a:schemeClr val="tx2"/>
                </a:solidFill>
              </a:rPr>
              <a:t>.</a:t>
            </a:r>
            <a:r>
              <a:rPr lang="sk-SK" sz="1600" b="1" dirty="0" smtClean="0">
                <a:solidFill>
                  <a:schemeClr val="tx2"/>
                </a:solidFill>
              </a:rPr>
              <a:t> </a:t>
            </a:r>
            <a:endParaRPr lang="sk-SK" sz="1600" dirty="0">
              <a:solidFill>
                <a:schemeClr val="tx2"/>
              </a:solidFill>
            </a:endParaRPr>
          </a:p>
        </p:txBody>
      </p:sp>
      <p:sp>
        <p:nvSpPr>
          <p:cNvPr id="8" name="Podnadpis 13"/>
          <p:cNvSpPr txBox="1">
            <a:spLocks/>
          </p:cNvSpPr>
          <p:nvPr/>
        </p:nvSpPr>
        <p:spPr>
          <a:xfrm>
            <a:off x="2000232" y="2928934"/>
            <a:ext cx="5857916" cy="1857388"/>
          </a:xfrm>
          <a:prstGeom prst="wedgeRoundRectCallout">
            <a:avLst>
              <a:gd name="adj1" fmla="val -57351"/>
              <a:gd name="adj2" fmla="val -44621"/>
              <a:gd name="adj3" fmla="val 16667"/>
            </a:avLst>
          </a:prstGeom>
          <a:solidFill>
            <a:schemeClr val="bg1"/>
          </a:solidFill>
          <a:ln w="55000" cap="flat" cmpd="thickThin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rtlCol="0" anchor="ctr">
            <a:normAutofit/>
          </a:bodyPr>
          <a:lstStyle/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dirty="0">
                <a:solidFill>
                  <a:schemeClr val="accent4"/>
                </a:solidFill>
              </a:rPr>
              <a:t>Just send </a:t>
            </a:r>
            <a:r>
              <a:rPr lang="en-US" sz="2400" dirty="0" smtClean="0">
                <a:solidFill>
                  <a:schemeClr val="accent4"/>
                </a:solidFill>
              </a:rPr>
              <a:t>your</a:t>
            </a:r>
            <a:r>
              <a:rPr lang="sk-SK" sz="2400" dirty="0" smtClean="0">
                <a:solidFill>
                  <a:schemeClr val="accent4"/>
                </a:solidFill>
              </a:rPr>
              <a:t> CV</a:t>
            </a:r>
            <a:r>
              <a:rPr lang="en-US" sz="2400" dirty="0" smtClean="0">
                <a:solidFill>
                  <a:schemeClr val="accent4"/>
                </a:solidFill>
              </a:rPr>
              <a:t> and</a:t>
            </a:r>
            <a:r>
              <a:rPr lang="sk-SK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smtClean="0">
                <a:solidFill>
                  <a:schemeClr val="accent4"/>
                </a:solidFill>
              </a:rPr>
              <a:t>motivation </a:t>
            </a:r>
            <a:r>
              <a:rPr lang="en-US" sz="2400" dirty="0">
                <a:solidFill>
                  <a:schemeClr val="accent4"/>
                </a:solidFill>
              </a:rPr>
              <a:t>letter to</a:t>
            </a:r>
            <a:r>
              <a:rPr lang="en-US" sz="2400" dirty="0" smtClean="0">
                <a:solidFill>
                  <a:schemeClr val="accent4"/>
                </a:solidFill>
              </a:rPr>
              <a:t>:</a:t>
            </a:r>
            <a:endParaRPr lang="sk-SK" sz="2400" dirty="0" smtClean="0">
              <a:solidFill>
                <a:schemeClr val="accent4"/>
              </a:solidFill>
            </a:endParaRPr>
          </a:p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 b="1" u="sng" dirty="0">
                <a:solidFill>
                  <a:schemeClr val="accent4"/>
                </a:solidFill>
                <a:hlinkClick r:id="rId5"/>
              </a:rPr>
              <a:t>upece.eds@gmail.com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428736"/>
            <a:ext cx="6286544" cy="1785950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err="1" smtClean="0">
                <a:solidFill>
                  <a:schemeClr val="tx2"/>
                </a:solidFill>
              </a:rPr>
              <a:t>We</a:t>
            </a:r>
            <a:r>
              <a:rPr lang="sk-SK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err="1" smtClean="0">
                <a:solidFill>
                  <a:schemeClr val="tx2"/>
                </a:solidFill>
              </a:rPr>
              <a:t>will</a:t>
            </a:r>
            <a:r>
              <a:rPr lang="sk-SK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err="1" smtClean="0">
                <a:solidFill>
                  <a:schemeClr val="tx2"/>
                </a:solidFill>
              </a:rPr>
              <a:t>provide</a:t>
            </a:r>
            <a:r>
              <a:rPr lang="sk-SK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err="1" smtClean="0">
                <a:solidFill>
                  <a:schemeClr val="tx2"/>
                </a:solidFill>
              </a:rPr>
              <a:t>you</a:t>
            </a:r>
            <a:r>
              <a:rPr lang="sk-SK" sz="2000" b="1" dirty="0" smtClean="0">
                <a:solidFill>
                  <a:schemeClr val="tx2"/>
                </a:solidFill>
              </a:rPr>
              <a:t>: </a:t>
            </a:r>
            <a:r>
              <a:rPr lang="sk-SK" sz="2000" dirty="0">
                <a:solidFill>
                  <a:schemeClr val="accent4"/>
                </a:solidFill>
              </a:rPr>
              <a:t>a</a:t>
            </a:r>
            <a:r>
              <a:rPr lang="en-US" sz="2000" dirty="0" err="1" smtClean="0">
                <a:solidFill>
                  <a:schemeClr val="accent4"/>
                </a:solidFill>
              </a:rPr>
              <a:t>ccommodation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food</a:t>
            </a:r>
            <a:r>
              <a:rPr lang="sk-SK" sz="2000" dirty="0" smtClean="0">
                <a:solidFill>
                  <a:schemeClr val="accent4"/>
                </a:solidFill>
              </a:rPr>
              <a:t>, Slovak </a:t>
            </a:r>
            <a:r>
              <a:rPr lang="sk-SK" sz="2000" dirty="0" err="1" smtClean="0">
                <a:solidFill>
                  <a:schemeClr val="accent4"/>
                </a:solidFill>
              </a:rPr>
              <a:t>lesson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volunteer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activities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pocked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money</a:t>
            </a:r>
            <a:r>
              <a:rPr lang="sk-SK" sz="2000" dirty="0" smtClean="0">
                <a:solidFill>
                  <a:schemeClr val="accent4"/>
                </a:solidFill>
              </a:rPr>
              <a:t> 95€ and </a:t>
            </a:r>
            <a:r>
              <a:rPr lang="sk-SK" sz="2000" dirty="0">
                <a:solidFill>
                  <a:schemeClr val="accent4"/>
                </a:solidFill>
              </a:rPr>
              <a:t>p</a:t>
            </a:r>
            <a:r>
              <a:rPr lang="en-US" sz="2000" dirty="0" smtClean="0">
                <a:solidFill>
                  <a:schemeClr val="accent4"/>
                </a:solidFill>
              </a:rPr>
              <a:t>art of the money for transportation to Bratislava.</a:t>
            </a:r>
            <a:endParaRPr lang="sk-SK" sz="2000" dirty="0">
              <a:solidFill>
                <a:schemeClr val="accent4"/>
              </a:solidFill>
            </a:endParaRPr>
          </a:p>
          <a:p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428736"/>
            <a:ext cx="6286544" cy="1785950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dirty="0" err="1" smtClean="0">
                <a:solidFill>
                  <a:schemeClr val="accent4"/>
                </a:solidFill>
              </a:rPr>
              <a:t>We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will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provide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you</a:t>
            </a:r>
            <a:r>
              <a:rPr lang="sk-SK" sz="2000" dirty="0" smtClean="0">
                <a:solidFill>
                  <a:schemeClr val="accent4"/>
                </a:solidFill>
              </a:rPr>
              <a:t>: </a:t>
            </a:r>
            <a:r>
              <a:rPr lang="sk-SK" sz="2000" dirty="0">
                <a:solidFill>
                  <a:schemeClr val="accent4"/>
                </a:solidFill>
              </a:rPr>
              <a:t>a</a:t>
            </a:r>
            <a:r>
              <a:rPr lang="en-US" sz="2000" dirty="0" err="1" smtClean="0">
                <a:solidFill>
                  <a:schemeClr val="accent4"/>
                </a:solidFill>
              </a:rPr>
              <a:t>ccommodation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food</a:t>
            </a:r>
            <a:r>
              <a:rPr lang="sk-SK" sz="2000" dirty="0" smtClean="0">
                <a:solidFill>
                  <a:schemeClr val="accent4"/>
                </a:solidFill>
              </a:rPr>
              <a:t>, Slovak </a:t>
            </a:r>
            <a:r>
              <a:rPr lang="sk-SK" sz="2000" dirty="0" err="1" smtClean="0">
                <a:solidFill>
                  <a:schemeClr val="accent4"/>
                </a:solidFill>
              </a:rPr>
              <a:t>lesson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volunteer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activities</a:t>
            </a:r>
            <a:r>
              <a:rPr lang="sk-SK" sz="2000" dirty="0" smtClean="0">
                <a:solidFill>
                  <a:schemeClr val="accent4"/>
                </a:solidFill>
              </a:rPr>
              <a:t>, </a:t>
            </a:r>
            <a:r>
              <a:rPr lang="sk-SK" sz="2000" dirty="0" err="1" smtClean="0">
                <a:solidFill>
                  <a:schemeClr val="accent4"/>
                </a:solidFill>
              </a:rPr>
              <a:t>pocked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money</a:t>
            </a:r>
            <a:r>
              <a:rPr lang="sk-SK" sz="2000" dirty="0" smtClean="0">
                <a:solidFill>
                  <a:schemeClr val="accent4"/>
                </a:solidFill>
              </a:rPr>
              <a:t> 95€ and </a:t>
            </a:r>
            <a:r>
              <a:rPr lang="sk-SK" sz="2000" dirty="0">
                <a:solidFill>
                  <a:schemeClr val="accent4"/>
                </a:solidFill>
              </a:rPr>
              <a:t>p</a:t>
            </a:r>
            <a:r>
              <a:rPr lang="en-US" sz="2000" dirty="0" smtClean="0">
                <a:solidFill>
                  <a:schemeClr val="accent4"/>
                </a:solidFill>
              </a:rPr>
              <a:t>art of the money for transportation to Bratislava.</a:t>
            </a:r>
            <a:endParaRPr lang="sk-SK" sz="2000" dirty="0">
              <a:solidFill>
                <a:schemeClr val="accent4"/>
              </a:solidFill>
            </a:endParaRPr>
          </a:p>
          <a:p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Podnadpis 13"/>
          <p:cNvSpPr txBox="1">
            <a:spLocks/>
          </p:cNvSpPr>
          <p:nvPr/>
        </p:nvSpPr>
        <p:spPr>
          <a:xfrm>
            <a:off x="1714480" y="4071942"/>
            <a:ext cx="6600844" cy="1214446"/>
          </a:xfrm>
          <a:prstGeom prst="wedgeRoundRectCallout">
            <a:avLst>
              <a:gd name="adj1" fmla="val -46292"/>
              <a:gd name="adj2" fmla="val -77200"/>
              <a:gd name="adj3" fmla="val 16667"/>
            </a:avLst>
          </a:prstGeom>
          <a:solidFill>
            <a:schemeClr val="bg1"/>
          </a:solidFill>
          <a:ln w="55000" cap="flat" cmpd="thickThin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rtlCol="0" anchor="ctr">
            <a:normAutofit/>
          </a:bodyPr>
          <a:lstStyle/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b="1" dirty="0">
                <a:solidFill>
                  <a:srgbClr val="FF0000"/>
                </a:solidFill>
              </a:rPr>
              <a:t>Do not forget! </a:t>
            </a:r>
            <a:r>
              <a:rPr lang="en-US" sz="2000" dirty="0">
                <a:solidFill>
                  <a:schemeClr val="accent6"/>
                </a:solidFill>
              </a:rPr>
              <a:t>You must send your </a:t>
            </a:r>
            <a:r>
              <a:rPr lang="en-US" sz="2000" b="1" dirty="0">
                <a:solidFill>
                  <a:schemeClr val="accent2"/>
                </a:solidFill>
              </a:rPr>
              <a:t>CV</a:t>
            </a:r>
            <a:r>
              <a:rPr lang="en-US" sz="2000" dirty="0">
                <a:solidFill>
                  <a:schemeClr val="accent6"/>
                </a:solidFill>
              </a:rPr>
              <a:t> and 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b="1" dirty="0">
                <a:solidFill>
                  <a:schemeClr val="accent2"/>
                </a:solidFill>
              </a:rPr>
              <a:t>motivation letter </a:t>
            </a:r>
            <a:r>
              <a:rPr lang="en-US" sz="2000" dirty="0">
                <a:solidFill>
                  <a:schemeClr val="accent6"/>
                </a:solidFill>
              </a:rPr>
              <a:t>to </a:t>
            </a:r>
            <a:r>
              <a:rPr lang="sk-SK" sz="2000" b="1" dirty="0" smtClean="0">
                <a:solidFill>
                  <a:srgbClr val="FF0000"/>
                </a:solidFill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June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2014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  <a:r>
              <a:rPr lang="sk-SK" sz="2000" dirty="0" smtClean="0">
                <a:solidFill>
                  <a:schemeClr val="accent6"/>
                </a:solidFill>
              </a:rPr>
              <a:t> And </a:t>
            </a:r>
            <a:r>
              <a:rPr lang="sk-SK" sz="2000" dirty="0" err="1" smtClean="0">
                <a:solidFill>
                  <a:schemeClr val="accent6"/>
                </a:solidFill>
              </a:rPr>
              <a:t>then</a:t>
            </a:r>
            <a:r>
              <a:rPr lang="sk-SK" sz="2000" dirty="0" smtClean="0">
                <a:solidFill>
                  <a:schemeClr val="accent6"/>
                </a:solidFill>
              </a:rPr>
              <a:t>...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1428728" y="1428736"/>
            <a:ext cx="6286544" cy="1071570"/>
          </a:xfrm>
          <a:prstGeom prst="wedgeRoundRectCallout">
            <a:avLst>
              <a:gd name="adj1" fmla="val -48034"/>
              <a:gd name="adj2" fmla="val 71767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err="1" smtClean="0">
                <a:solidFill>
                  <a:schemeClr val="accent4"/>
                </a:solidFill>
              </a:rPr>
              <a:t>We</a:t>
            </a:r>
            <a:r>
              <a:rPr lang="sk-SK" dirty="0" smtClean="0">
                <a:solidFill>
                  <a:schemeClr val="accent4"/>
                </a:solidFill>
              </a:rPr>
              <a:t> </a:t>
            </a:r>
            <a:r>
              <a:rPr lang="sk-SK" dirty="0" err="1" smtClean="0">
                <a:solidFill>
                  <a:schemeClr val="accent4"/>
                </a:solidFill>
              </a:rPr>
              <a:t>will</a:t>
            </a:r>
            <a:r>
              <a:rPr lang="sk-SK" dirty="0" smtClean="0">
                <a:solidFill>
                  <a:schemeClr val="accent4"/>
                </a:solidFill>
              </a:rPr>
              <a:t> </a:t>
            </a:r>
            <a:r>
              <a:rPr lang="sk-SK" dirty="0" err="1" smtClean="0">
                <a:solidFill>
                  <a:schemeClr val="accent4"/>
                </a:solidFill>
              </a:rPr>
              <a:t>provide</a:t>
            </a:r>
            <a:r>
              <a:rPr lang="sk-SK" dirty="0" smtClean="0">
                <a:solidFill>
                  <a:schemeClr val="accent4"/>
                </a:solidFill>
              </a:rPr>
              <a:t> </a:t>
            </a:r>
            <a:r>
              <a:rPr lang="sk-SK" dirty="0" err="1" smtClean="0">
                <a:solidFill>
                  <a:schemeClr val="accent4"/>
                </a:solidFill>
              </a:rPr>
              <a:t>you</a:t>
            </a:r>
            <a:r>
              <a:rPr lang="sk-SK" dirty="0" smtClean="0">
                <a:solidFill>
                  <a:schemeClr val="accent4"/>
                </a:solidFill>
              </a:rPr>
              <a:t>: </a:t>
            </a:r>
            <a:r>
              <a:rPr lang="sk-SK" dirty="0">
                <a:solidFill>
                  <a:schemeClr val="accent4"/>
                </a:solidFill>
              </a:rPr>
              <a:t>a</a:t>
            </a:r>
            <a:r>
              <a:rPr lang="en-US" dirty="0" err="1" smtClean="0">
                <a:solidFill>
                  <a:schemeClr val="accent4"/>
                </a:solidFill>
              </a:rPr>
              <a:t>ccommodation</a:t>
            </a:r>
            <a:r>
              <a:rPr lang="sk-SK" dirty="0" smtClean="0">
                <a:solidFill>
                  <a:schemeClr val="accent4"/>
                </a:solidFill>
              </a:rPr>
              <a:t>, </a:t>
            </a:r>
            <a:r>
              <a:rPr lang="sk-SK" dirty="0" err="1" smtClean="0">
                <a:solidFill>
                  <a:schemeClr val="accent4"/>
                </a:solidFill>
              </a:rPr>
              <a:t>food</a:t>
            </a:r>
            <a:r>
              <a:rPr lang="sk-SK" dirty="0" smtClean="0">
                <a:solidFill>
                  <a:schemeClr val="accent4"/>
                </a:solidFill>
              </a:rPr>
              <a:t>, Slovak </a:t>
            </a:r>
            <a:r>
              <a:rPr lang="sk-SK" dirty="0" err="1" smtClean="0">
                <a:solidFill>
                  <a:schemeClr val="accent4"/>
                </a:solidFill>
              </a:rPr>
              <a:t>lesson</a:t>
            </a:r>
            <a:r>
              <a:rPr lang="sk-SK" dirty="0" smtClean="0">
                <a:solidFill>
                  <a:schemeClr val="accent4"/>
                </a:solidFill>
              </a:rPr>
              <a:t>, </a:t>
            </a:r>
            <a:r>
              <a:rPr lang="sk-SK" dirty="0" err="1" smtClean="0">
                <a:solidFill>
                  <a:schemeClr val="accent4"/>
                </a:solidFill>
              </a:rPr>
              <a:t>volunteer</a:t>
            </a:r>
            <a:r>
              <a:rPr lang="sk-SK" dirty="0" smtClean="0">
                <a:solidFill>
                  <a:schemeClr val="accent4"/>
                </a:solidFill>
              </a:rPr>
              <a:t> </a:t>
            </a:r>
            <a:r>
              <a:rPr lang="sk-SK" dirty="0" err="1" smtClean="0">
                <a:solidFill>
                  <a:schemeClr val="accent4"/>
                </a:solidFill>
              </a:rPr>
              <a:t>activities</a:t>
            </a:r>
            <a:r>
              <a:rPr lang="sk-SK" dirty="0" smtClean="0">
                <a:solidFill>
                  <a:schemeClr val="accent4"/>
                </a:solidFill>
              </a:rPr>
              <a:t>, </a:t>
            </a:r>
            <a:r>
              <a:rPr lang="sk-SK" dirty="0" err="1" smtClean="0">
                <a:solidFill>
                  <a:schemeClr val="accent4"/>
                </a:solidFill>
              </a:rPr>
              <a:t>pocked</a:t>
            </a:r>
            <a:r>
              <a:rPr lang="sk-SK" dirty="0" smtClean="0">
                <a:solidFill>
                  <a:schemeClr val="accent4"/>
                </a:solidFill>
              </a:rPr>
              <a:t> </a:t>
            </a:r>
            <a:r>
              <a:rPr lang="sk-SK" dirty="0" err="1" smtClean="0">
                <a:solidFill>
                  <a:schemeClr val="accent4"/>
                </a:solidFill>
              </a:rPr>
              <a:t>money</a:t>
            </a:r>
            <a:r>
              <a:rPr lang="sk-SK" dirty="0" smtClean="0">
                <a:solidFill>
                  <a:schemeClr val="accent4"/>
                </a:solidFill>
              </a:rPr>
              <a:t> 95€ and </a:t>
            </a:r>
            <a:r>
              <a:rPr lang="sk-SK" dirty="0">
                <a:solidFill>
                  <a:schemeClr val="accent4"/>
                </a:solidFill>
              </a:rPr>
              <a:t>p</a:t>
            </a:r>
            <a:r>
              <a:rPr lang="en-US" dirty="0" smtClean="0">
                <a:solidFill>
                  <a:schemeClr val="accent4"/>
                </a:solidFill>
              </a:rPr>
              <a:t>art of the money for transportation to Bratislava.</a:t>
            </a:r>
            <a:endParaRPr lang="sk-SK" dirty="0">
              <a:solidFill>
                <a:schemeClr val="accent4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Podnadpis 13"/>
          <p:cNvSpPr txBox="1">
            <a:spLocks/>
          </p:cNvSpPr>
          <p:nvPr/>
        </p:nvSpPr>
        <p:spPr>
          <a:xfrm>
            <a:off x="1857356" y="2857496"/>
            <a:ext cx="6600844" cy="1214446"/>
          </a:xfrm>
          <a:prstGeom prst="wedgeRoundRectCallout">
            <a:avLst>
              <a:gd name="adj1" fmla="val -54237"/>
              <a:gd name="adj2" fmla="val -14086"/>
              <a:gd name="adj3" fmla="val 16667"/>
            </a:avLst>
          </a:prstGeom>
          <a:solidFill>
            <a:schemeClr val="bg1"/>
          </a:solidFill>
          <a:ln w="55000" cap="flat" cmpd="thickThin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rtlCol="0" anchor="ctr">
            <a:normAutofit/>
          </a:bodyPr>
          <a:lstStyle/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b="1" dirty="0">
                <a:solidFill>
                  <a:srgbClr val="FF0000"/>
                </a:solidFill>
              </a:rPr>
              <a:t>Do not forget! </a:t>
            </a:r>
            <a:r>
              <a:rPr lang="en-US" sz="2000" dirty="0">
                <a:solidFill>
                  <a:schemeClr val="accent6"/>
                </a:solidFill>
              </a:rPr>
              <a:t>You must send your </a:t>
            </a:r>
            <a:r>
              <a:rPr lang="en-US" sz="2000" b="1" dirty="0">
                <a:solidFill>
                  <a:schemeClr val="accent2"/>
                </a:solidFill>
              </a:rPr>
              <a:t>CV</a:t>
            </a:r>
            <a:r>
              <a:rPr lang="en-US" sz="2000" dirty="0">
                <a:solidFill>
                  <a:schemeClr val="accent6"/>
                </a:solidFill>
              </a:rPr>
              <a:t> and </a:t>
            </a: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000" b="1" dirty="0">
                <a:solidFill>
                  <a:schemeClr val="accent2"/>
                </a:solidFill>
              </a:rPr>
              <a:t>motivation letter </a:t>
            </a:r>
            <a:r>
              <a:rPr lang="en-US" sz="2000" dirty="0">
                <a:solidFill>
                  <a:schemeClr val="accent6"/>
                </a:solidFill>
              </a:rPr>
              <a:t>to </a:t>
            </a:r>
            <a:r>
              <a:rPr lang="sk-SK" sz="2000" b="1" dirty="0" smtClean="0">
                <a:solidFill>
                  <a:srgbClr val="FF0000"/>
                </a:solidFill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</a:rPr>
              <a:t>June</a:t>
            </a:r>
            <a:r>
              <a:rPr lang="sk-SK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2014</a:t>
            </a:r>
            <a:r>
              <a:rPr lang="en-US" sz="2000" dirty="0" smtClean="0">
                <a:solidFill>
                  <a:schemeClr val="accent6"/>
                </a:solidFill>
              </a:rPr>
              <a:t>.</a:t>
            </a:r>
            <a:r>
              <a:rPr lang="sk-SK" sz="2000" dirty="0" smtClean="0">
                <a:solidFill>
                  <a:schemeClr val="accent6"/>
                </a:solidFill>
              </a:rPr>
              <a:t> And </a:t>
            </a:r>
            <a:r>
              <a:rPr lang="sk-SK" sz="2000" dirty="0" err="1" smtClean="0">
                <a:solidFill>
                  <a:schemeClr val="accent6"/>
                </a:solidFill>
              </a:rPr>
              <a:t>then</a:t>
            </a:r>
            <a:r>
              <a:rPr lang="sk-SK" sz="2000" dirty="0" smtClean="0">
                <a:solidFill>
                  <a:schemeClr val="accent6"/>
                </a:solidFill>
              </a:rPr>
              <a:t>...</a:t>
            </a:r>
            <a:endParaRPr kumimoji="0" lang="sk-SK" sz="20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Podnadpis 13"/>
          <p:cNvSpPr txBox="1">
            <a:spLocks/>
          </p:cNvSpPr>
          <p:nvPr/>
        </p:nvSpPr>
        <p:spPr>
          <a:xfrm>
            <a:off x="1785918" y="4357694"/>
            <a:ext cx="6858048" cy="1714512"/>
          </a:xfrm>
          <a:prstGeom prst="wedgeRoundRectCallout">
            <a:avLst>
              <a:gd name="adj1" fmla="val -53626"/>
              <a:gd name="adj2" fmla="val -52840"/>
              <a:gd name="adj3" fmla="val 16667"/>
            </a:avLst>
          </a:prstGeom>
          <a:solidFill>
            <a:schemeClr val="bg1"/>
          </a:solidFill>
          <a:ln w="55000" cap="flat" cmpd="thickThin" algn="ctr">
            <a:solidFill>
              <a:schemeClr val="accent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rIns="45720" rtlCol="0" anchor="ctr">
            <a:noAutofit/>
          </a:bodyPr>
          <a:lstStyle/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sk-SK" sz="2400" dirty="0" smtClean="0">
                <a:solidFill>
                  <a:schemeClr val="accent6"/>
                </a:solidFill>
              </a:rPr>
              <a:t>...y</a:t>
            </a:r>
            <a:r>
              <a:rPr lang="en-US" sz="2400" dirty="0" err="1" smtClean="0">
                <a:solidFill>
                  <a:schemeClr val="accent6"/>
                </a:solidFill>
              </a:rPr>
              <a:t>ou</a:t>
            </a:r>
            <a:r>
              <a:rPr lang="en-US" sz="2400" dirty="0" smtClean="0">
                <a:solidFill>
                  <a:schemeClr val="accent6"/>
                </a:solidFill>
              </a:rPr>
              <a:t> can come to </a:t>
            </a:r>
            <a:r>
              <a:rPr lang="en-US" sz="2400" dirty="0" err="1" smtClean="0">
                <a:solidFill>
                  <a:schemeClr val="accent6"/>
                </a:solidFill>
              </a:rPr>
              <a:t>UPeCe</a:t>
            </a:r>
            <a:r>
              <a:rPr lang="en-US" sz="2400" dirty="0" smtClean="0">
                <a:solidFill>
                  <a:schemeClr val="accent6"/>
                </a:solidFill>
              </a:rPr>
              <a:t> between </a:t>
            </a:r>
            <a:endParaRPr lang="sk-SK" sz="2400" dirty="0" smtClean="0">
              <a:solidFill>
                <a:schemeClr val="accent6"/>
              </a:solidFill>
            </a:endParaRP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400" b="1" dirty="0" smtClean="0">
                <a:solidFill>
                  <a:srgbClr val="FFC000"/>
                </a:solidFill>
              </a:rPr>
              <a:t>August 1, 2014 </a:t>
            </a:r>
            <a:r>
              <a:rPr lang="en-US" sz="2400" dirty="0" smtClean="0">
                <a:solidFill>
                  <a:schemeClr val="accent6"/>
                </a:solidFill>
              </a:rPr>
              <a:t>to </a:t>
            </a:r>
            <a:r>
              <a:rPr lang="en-US" sz="2400" b="1" dirty="0" smtClean="0">
                <a:solidFill>
                  <a:srgbClr val="FFC000"/>
                </a:solidFill>
              </a:rPr>
              <a:t>28.February 2015</a:t>
            </a:r>
            <a:endParaRPr lang="sk-SK" sz="2400" b="1" dirty="0" smtClean="0">
              <a:solidFill>
                <a:srgbClr val="FFC000"/>
              </a:solidFill>
            </a:endParaRPr>
          </a:p>
          <a:p>
            <a:pPr marR="64008" lvl="0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sk-SK" sz="2400" b="1" dirty="0" smtClean="0">
                <a:solidFill>
                  <a:srgbClr val="00B050"/>
                </a:solidFill>
              </a:rPr>
              <a:t>...</a:t>
            </a:r>
            <a:r>
              <a:rPr lang="en-US" sz="2400" b="1" dirty="0" smtClean="0">
                <a:solidFill>
                  <a:srgbClr val="00B050"/>
                </a:solidFill>
              </a:rPr>
              <a:t>be with us one year</a:t>
            </a:r>
            <a:r>
              <a:rPr lang="sk-SK" sz="2400" b="1" dirty="0" smtClean="0">
                <a:solidFill>
                  <a:srgbClr val="00B050"/>
                </a:solidFill>
              </a:rPr>
              <a:t>...                                			</a:t>
            </a:r>
            <a:r>
              <a:rPr lang="sk-SK" sz="2400" dirty="0" smtClean="0">
                <a:solidFill>
                  <a:srgbClr val="00B050"/>
                </a:solidFill>
              </a:rPr>
              <a:t>And </a:t>
            </a:r>
            <a:r>
              <a:rPr lang="sk-SK" sz="2400" dirty="0" err="1" smtClean="0">
                <a:solidFill>
                  <a:srgbClr val="00B050"/>
                </a:solidFill>
              </a:rPr>
              <a:t>then</a:t>
            </a:r>
            <a:r>
              <a:rPr lang="sk-SK" sz="2400" dirty="0" smtClean="0">
                <a:solidFill>
                  <a:srgbClr val="00B050"/>
                </a:solidFill>
              </a:rPr>
              <a:t>...</a:t>
            </a:r>
            <a:endParaRPr kumimoji="0" lang="sk-SK" sz="240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357158" y="1357298"/>
            <a:ext cx="2928958" cy="642942"/>
          </a:xfrm>
          <a:prstGeom prst="wedgeRoundRectCallout">
            <a:avLst>
              <a:gd name="adj1" fmla="val -33833"/>
              <a:gd name="adj2" fmla="val 134512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b="1" dirty="0" smtClean="0">
                <a:solidFill>
                  <a:schemeClr val="accent4"/>
                </a:solidFill>
              </a:rPr>
              <a:t>...</a:t>
            </a:r>
            <a:r>
              <a:rPr lang="en-US" sz="2400" b="1" dirty="0" smtClean="0">
                <a:solidFill>
                  <a:schemeClr val="accent4"/>
                </a:solidFill>
              </a:rPr>
              <a:t>you can enjoy:</a:t>
            </a:r>
            <a:endParaRPr lang="sk-SK" sz="2400" b="1" dirty="0">
              <a:solidFill>
                <a:schemeClr val="accent4"/>
              </a:solidFill>
            </a:endParaRPr>
          </a:p>
        </p:txBody>
      </p:sp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5" name="Zaoblený obdĺžnik 14"/>
          <p:cNvSpPr/>
          <p:nvPr/>
        </p:nvSpPr>
        <p:spPr>
          <a:xfrm>
            <a:off x="3571868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Sports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6" name="Obrázok 15" descr="Spor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214554"/>
            <a:ext cx="6143668" cy="4343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Majáles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1" name="Obrázok 10" descr="Maja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2071678"/>
            <a:ext cx="6365448" cy="45005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Adoration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8" name="Obrázok 7" descr="3D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143116"/>
            <a:ext cx="6000792" cy="4242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Balls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1" name="Obrázok 10" descr="P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3839" y="2214554"/>
            <a:ext cx="6131401" cy="43350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Slovak folk </a:t>
            </a:r>
            <a:r>
              <a:rPr lang="sk-SK" sz="2400" b="1" dirty="0" err="1" smtClean="0">
                <a:solidFill>
                  <a:schemeClr val="bg1"/>
                </a:solidFill>
              </a:rPr>
              <a:t>fun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8" name="Obrázok 7" descr="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214554"/>
            <a:ext cx="6119166" cy="4326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Hiking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1" name="Obrázok 10" descr="Turisti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214554"/>
            <a:ext cx="6000760" cy="4242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Veni</a:t>
            </a:r>
            <a:r>
              <a:rPr lang="sk-SK" sz="2400" b="1" dirty="0" smtClean="0">
                <a:solidFill>
                  <a:schemeClr val="bg1"/>
                </a:solidFill>
              </a:rPr>
              <a:t> </a:t>
            </a:r>
            <a:r>
              <a:rPr lang="sk-SK" sz="2400" b="1" dirty="0" err="1" smtClean="0">
                <a:solidFill>
                  <a:schemeClr val="bg1"/>
                </a:solidFill>
              </a:rPr>
              <a:t>Sancte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8" name="Obrázok 7" descr="Veni Sanc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2214554"/>
            <a:ext cx="5961323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Tournaments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1" name="Obrázok 10" descr="Kalcetovy turnaj - kóp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5918" y="2285992"/>
            <a:ext cx="6000792" cy="4242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aoblený obdĺžnik 14"/>
          <p:cNvSpPr/>
          <p:nvPr/>
        </p:nvSpPr>
        <p:spPr>
          <a:xfrm>
            <a:off x="3286116" y="1428736"/>
            <a:ext cx="278608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chemeClr val="bg1"/>
                </a:solidFill>
              </a:rPr>
              <a:t>Concerts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8" name="Obrázok 7" descr="Koncert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2214554"/>
            <a:ext cx="6143636" cy="4343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786058"/>
            <a:ext cx="2000264" cy="2232438"/>
          </a:xfrm>
          <a:prstGeom prst="rect">
            <a:avLst/>
          </a:prstGeom>
        </p:spPr>
      </p:pic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2071678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428736"/>
          </a:xfrm>
          <a:prstGeom prst="rect">
            <a:avLst/>
          </a:prstGeom>
        </p:spPr>
      </p:pic>
      <p:sp>
        <p:nvSpPr>
          <p:cNvPr id="15" name="Zaoblený obdĺžnik 14"/>
          <p:cNvSpPr/>
          <p:nvPr/>
        </p:nvSpPr>
        <p:spPr>
          <a:xfrm>
            <a:off x="2714612" y="1500174"/>
            <a:ext cx="3071834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bg1"/>
                </a:solidFill>
              </a:rPr>
              <a:t>... And </a:t>
            </a:r>
            <a:r>
              <a:rPr lang="sk-SK" sz="2400" b="1" dirty="0" err="1" smtClean="0">
                <a:solidFill>
                  <a:schemeClr val="bg1"/>
                </a:solidFill>
              </a:rPr>
              <a:t>much</a:t>
            </a:r>
            <a:r>
              <a:rPr lang="sk-SK" sz="2400" b="1" dirty="0" smtClean="0">
                <a:solidFill>
                  <a:schemeClr val="bg1"/>
                </a:solidFill>
              </a:rPr>
              <a:t> more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13" name="Obrázok 12" descr="Cesta logo UP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2571744"/>
            <a:ext cx="1514475" cy="2133600"/>
          </a:xfrm>
          <a:prstGeom prst="rect">
            <a:avLst/>
          </a:prstGeom>
        </p:spPr>
      </p:pic>
      <p:pic>
        <p:nvPicPr>
          <p:cNvPr id="14" name="Obrázok 13" descr="Logo UPEC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2500306"/>
            <a:ext cx="2124075" cy="2257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2143108" y="1214422"/>
            <a:ext cx="6715172" cy="3857652"/>
          </a:xfrm>
          <a:prstGeom prst="wedgeRoundRectCallout">
            <a:avLst>
              <a:gd name="adj1" fmla="val -58280"/>
              <a:gd name="adj2" fmla="val -1625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6"/>
                </a:solidFill>
              </a:rPr>
              <a:t>UPeCe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is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accredited to: </a:t>
            </a:r>
          </a:p>
          <a:p>
            <a:r>
              <a:rPr lang="sk-SK" sz="2000" b="1" dirty="0">
                <a:solidFill>
                  <a:schemeClr val="tx2"/>
                </a:solidFill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</a:rPr>
              <a:t>ending </a:t>
            </a:r>
            <a:r>
              <a:rPr lang="sk-SK" sz="2000" b="1" dirty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r>
              <a:rPr lang="sk-SK" sz="2000" b="1" dirty="0" smtClean="0">
                <a:solidFill>
                  <a:schemeClr val="tx2"/>
                </a:solidFill>
              </a:rPr>
              <a:t>- SO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(</a:t>
            </a:r>
            <a:r>
              <a:rPr lang="sk-SK" sz="2000" dirty="0" smtClean="0">
                <a:solidFill>
                  <a:schemeClr val="accent6"/>
                </a:solidFill>
              </a:rPr>
              <a:t>SO </a:t>
            </a:r>
            <a:r>
              <a:rPr lang="en-US" sz="2000" dirty="0" smtClean="0">
                <a:solidFill>
                  <a:schemeClr val="accent6"/>
                </a:solidFill>
              </a:rPr>
              <a:t>may send a volunteer </a:t>
            </a:r>
            <a:r>
              <a:rPr lang="sk-SK" sz="2000" dirty="0" smtClean="0">
                <a:solidFill>
                  <a:schemeClr val="accent6"/>
                </a:solidFill>
              </a:rPr>
              <a:t>on EVS </a:t>
            </a:r>
            <a:r>
              <a:rPr lang="en-US" sz="2000" dirty="0" smtClean="0">
                <a:solidFill>
                  <a:schemeClr val="accent6"/>
                </a:solidFill>
              </a:rPr>
              <a:t>project abroad),</a:t>
            </a:r>
            <a:endParaRPr lang="sk-SK" sz="2000" dirty="0" smtClean="0">
              <a:solidFill>
                <a:schemeClr val="accent6"/>
              </a:solidFill>
            </a:endParaRPr>
          </a:p>
          <a:p>
            <a:endParaRPr lang="sk-SK" sz="2000" dirty="0" smtClean="0">
              <a:solidFill>
                <a:schemeClr val="accent6"/>
              </a:solidFill>
            </a:endParaRPr>
          </a:p>
          <a:p>
            <a:r>
              <a:rPr lang="sk-SK" sz="2000" b="1" dirty="0">
                <a:solidFill>
                  <a:schemeClr val="tx2"/>
                </a:solidFill>
              </a:rPr>
              <a:t>H</a:t>
            </a:r>
            <a:r>
              <a:rPr lang="en-US" sz="2000" b="1" dirty="0" err="1" smtClean="0">
                <a:solidFill>
                  <a:schemeClr val="tx2"/>
                </a:solidFill>
              </a:rPr>
              <a:t>osting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r>
              <a:rPr lang="sk-SK" sz="2000" b="1" dirty="0" smtClean="0">
                <a:solidFill>
                  <a:schemeClr val="tx2"/>
                </a:solidFill>
              </a:rPr>
              <a:t>- HO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(</a:t>
            </a:r>
            <a:r>
              <a:rPr lang="en-US" sz="2000" dirty="0" err="1" smtClean="0">
                <a:solidFill>
                  <a:schemeClr val="accent6"/>
                </a:solidFill>
              </a:rPr>
              <a:t>UPeCe</a:t>
            </a:r>
            <a:r>
              <a:rPr lang="en-US" sz="2000" dirty="0" smtClean="0">
                <a:solidFill>
                  <a:schemeClr val="accent6"/>
                </a:solidFill>
              </a:rPr>
              <a:t> </a:t>
            </a:r>
            <a:r>
              <a:rPr lang="sk-SK" sz="2000" dirty="0" err="1" smtClean="0">
                <a:solidFill>
                  <a:schemeClr val="accent6"/>
                </a:solidFill>
              </a:rPr>
              <a:t>like</a:t>
            </a:r>
            <a:r>
              <a:rPr lang="sk-SK" sz="2000" dirty="0" smtClean="0">
                <a:solidFill>
                  <a:schemeClr val="accent6"/>
                </a:solidFill>
              </a:rPr>
              <a:t> HO </a:t>
            </a:r>
            <a:r>
              <a:rPr lang="en-US" sz="2000" dirty="0" smtClean="0">
                <a:solidFill>
                  <a:schemeClr val="accent6"/>
                </a:solidFill>
              </a:rPr>
              <a:t>is ready to accept volunteers from abroad and take care of him),</a:t>
            </a:r>
            <a:endParaRPr lang="sk-SK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sk-SK" sz="2000" b="1" dirty="0">
                <a:solidFill>
                  <a:schemeClr val="tx2"/>
                </a:solidFill>
              </a:rPr>
              <a:t>C</a:t>
            </a:r>
            <a:r>
              <a:rPr lang="en-US" sz="2000" b="1" dirty="0" err="1" smtClean="0">
                <a:solidFill>
                  <a:schemeClr val="tx2"/>
                </a:solidFill>
              </a:rPr>
              <a:t>oordinating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sk-SK" sz="2000" b="1" dirty="0" smtClean="0">
                <a:solidFill>
                  <a:schemeClr val="tx2"/>
                </a:solidFill>
              </a:rPr>
              <a:t>O</a:t>
            </a:r>
            <a:r>
              <a:rPr lang="en-US" sz="2000" b="1" dirty="0" err="1" smtClean="0">
                <a:solidFill>
                  <a:schemeClr val="tx2"/>
                </a:solidFill>
              </a:rPr>
              <a:t>rganization</a:t>
            </a:r>
            <a:r>
              <a:rPr lang="sk-SK" sz="2000" b="1" dirty="0" smtClean="0">
                <a:solidFill>
                  <a:schemeClr val="tx2"/>
                </a:solidFill>
              </a:rPr>
              <a:t>- CO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(</a:t>
            </a:r>
            <a:r>
              <a:rPr lang="sk-SK" sz="2000" dirty="0" smtClean="0">
                <a:solidFill>
                  <a:schemeClr val="accent6"/>
                </a:solidFill>
              </a:rPr>
              <a:t>CO </a:t>
            </a:r>
            <a:r>
              <a:rPr lang="en-US" sz="2000" dirty="0" smtClean="0">
                <a:solidFill>
                  <a:schemeClr val="accent6"/>
                </a:solidFill>
              </a:rPr>
              <a:t>can write and receive a grant to secure volunteer </a:t>
            </a:r>
            <a:r>
              <a:rPr lang="sk-SK" sz="2000" dirty="0" smtClean="0">
                <a:solidFill>
                  <a:schemeClr val="accent6"/>
                </a:solidFill>
              </a:rPr>
              <a:t>EVS </a:t>
            </a:r>
            <a:r>
              <a:rPr lang="en-US" sz="2000" dirty="0" smtClean="0">
                <a:solidFill>
                  <a:schemeClr val="accent6"/>
                </a:solidFill>
              </a:rPr>
              <a:t>project in </a:t>
            </a:r>
            <a:r>
              <a:rPr lang="en-US" sz="2000" dirty="0" err="1" smtClean="0">
                <a:solidFill>
                  <a:schemeClr val="accent6"/>
                </a:solidFill>
              </a:rPr>
              <a:t>UPeCe</a:t>
            </a:r>
            <a:r>
              <a:rPr lang="en-US" sz="2000" dirty="0" smtClean="0">
                <a:solidFill>
                  <a:schemeClr val="accent6"/>
                </a:solidFill>
              </a:rPr>
              <a:t> or abroad</a:t>
            </a:r>
            <a:r>
              <a:rPr lang="sk-SK" sz="2000" dirty="0" smtClean="0">
                <a:solidFill>
                  <a:schemeClr val="accent6"/>
                </a:solidFill>
              </a:rPr>
              <a:t>, </a:t>
            </a:r>
            <a:r>
              <a:rPr lang="en-US" sz="2000" dirty="0" smtClean="0">
                <a:solidFill>
                  <a:schemeClr val="accent6"/>
                </a:solidFill>
              </a:rPr>
              <a:t>or coordinate other projects in other organizations)</a:t>
            </a:r>
            <a:r>
              <a:rPr lang="sk-SK" sz="2000" dirty="0" smtClean="0">
                <a:solidFill>
                  <a:schemeClr val="accent6"/>
                </a:solidFill>
              </a:rPr>
              <a:t>.</a:t>
            </a:r>
            <a:endParaRPr lang="sk-SK" sz="2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488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2143108" y="1714488"/>
            <a:ext cx="6715172" cy="1930536"/>
          </a:xfrm>
          <a:prstGeom prst="wedgeRoundRectCallout">
            <a:avLst>
              <a:gd name="adj1" fmla="val -58280"/>
              <a:gd name="adj2" fmla="val -16251"/>
              <a:gd name="adj3" fmla="val 16667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 err="1" smtClean="0">
                <a:solidFill>
                  <a:schemeClr val="accent6"/>
                </a:solidFill>
              </a:rPr>
              <a:t>Our</a:t>
            </a:r>
            <a:r>
              <a:rPr lang="sk-SK" sz="2000" b="1" dirty="0" smtClean="0">
                <a:solidFill>
                  <a:schemeClr val="accent6"/>
                </a:solidFill>
              </a:rPr>
              <a:t> </a:t>
            </a:r>
            <a:r>
              <a:rPr lang="sk-SK" sz="2000" b="1" dirty="0" err="1" smtClean="0">
                <a:solidFill>
                  <a:schemeClr val="accent6"/>
                </a:solidFill>
              </a:rPr>
              <a:t>accreditation</a:t>
            </a:r>
            <a:r>
              <a:rPr lang="sk-SK" sz="2000" b="1" dirty="0" smtClean="0">
                <a:solidFill>
                  <a:schemeClr val="accent6"/>
                </a:solidFill>
              </a:rPr>
              <a:t> </a:t>
            </a:r>
            <a:r>
              <a:rPr lang="sk-SK" sz="2000" b="1" dirty="0" err="1" smtClean="0">
                <a:solidFill>
                  <a:schemeClr val="accent6"/>
                </a:solidFill>
              </a:rPr>
              <a:t>number</a:t>
            </a:r>
            <a:r>
              <a:rPr lang="sk-SK" sz="2000" b="1" dirty="0" smtClean="0">
                <a:solidFill>
                  <a:schemeClr val="accent6"/>
                </a:solidFill>
              </a:rPr>
              <a:t> </a:t>
            </a:r>
            <a:r>
              <a:rPr lang="sk-SK" sz="2000" b="1" dirty="0" err="1" smtClean="0">
                <a:solidFill>
                  <a:schemeClr val="accent6"/>
                </a:solidFill>
              </a:rPr>
              <a:t>is</a:t>
            </a:r>
            <a:r>
              <a:rPr lang="en-US" sz="2000" dirty="0" smtClean="0">
                <a:solidFill>
                  <a:schemeClr val="accent6"/>
                </a:solidFill>
              </a:rPr>
              <a:t>: </a:t>
            </a:r>
            <a:endParaRPr lang="sk-SK" sz="2000" dirty="0" smtClean="0">
              <a:solidFill>
                <a:schemeClr val="accent6"/>
              </a:solidFill>
            </a:endParaRPr>
          </a:p>
          <a:p>
            <a:endParaRPr lang="sk-SK" sz="2000" dirty="0" smtClean="0">
              <a:solidFill>
                <a:schemeClr val="accent6"/>
              </a:solidFill>
            </a:endParaRPr>
          </a:p>
          <a:p>
            <a:r>
              <a:rPr lang="sk-SK" sz="2800" b="1" dirty="0" smtClean="0">
                <a:solidFill>
                  <a:srgbClr val="FF0000"/>
                </a:solidFill>
              </a:rPr>
              <a:t>2014-1-SK02-KA110-000122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1928802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2071678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What is EVS project?</a:t>
            </a:r>
            <a:endParaRPr lang="sk-SK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12" name="Podnadpis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Bublina v tvare zaobleného obdĺžnika 7"/>
          <p:cNvSpPr/>
          <p:nvPr/>
        </p:nvSpPr>
        <p:spPr>
          <a:xfrm>
            <a:off x="2000232" y="1928802"/>
            <a:ext cx="5715040" cy="3571900"/>
          </a:xfrm>
          <a:prstGeom prst="wedgeRoundRectCallout">
            <a:avLst>
              <a:gd name="adj1" fmla="val -58280"/>
              <a:gd name="adj2" fmla="val -1625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accent4"/>
                </a:solidFill>
              </a:rPr>
              <a:t>The </a:t>
            </a:r>
            <a:r>
              <a:rPr lang="en-US" sz="2000" b="1" dirty="0">
                <a:solidFill>
                  <a:schemeClr val="accent2"/>
                </a:solidFill>
              </a:rPr>
              <a:t>European Voluntary Service </a:t>
            </a:r>
            <a:r>
              <a:rPr lang="sk-SK" sz="2000" b="1" dirty="0" smtClean="0">
                <a:solidFill>
                  <a:schemeClr val="accent2"/>
                </a:solidFill>
              </a:rPr>
              <a:t> (EVS) </a:t>
            </a:r>
            <a:r>
              <a:rPr lang="en-US" sz="2000" dirty="0" smtClean="0">
                <a:solidFill>
                  <a:schemeClr val="accent4"/>
                </a:solidFill>
              </a:rPr>
              <a:t>enables </a:t>
            </a:r>
            <a:r>
              <a:rPr lang="en-US" sz="2000" dirty="0">
                <a:solidFill>
                  <a:schemeClr val="accent4"/>
                </a:solidFill>
              </a:rPr>
              <a:t>young people to carry out voluntary service for up to 12 months in a country other than their country of residence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 smtClean="0">
              <a:solidFill>
                <a:schemeClr val="accent4"/>
              </a:solidFill>
            </a:endParaRPr>
          </a:p>
          <a:p>
            <a:endParaRPr lang="sk-SK" sz="2000" dirty="0">
              <a:solidFill>
                <a:schemeClr val="accent4"/>
              </a:solidFill>
            </a:endParaRPr>
          </a:p>
          <a:p>
            <a:r>
              <a:rPr lang="en-US" sz="2000" dirty="0">
                <a:solidFill>
                  <a:schemeClr val="accent4"/>
                </a:solidFill>
              </a:rPr>
              <a:t>An </a:t>
            </a:r>
            <a:r>
              <a:rPr lang="en-US" sz="2000" b="1" dirty="0">
                <a:solidFill>
                  <a:schemeClr val="tx2"/>
                </a:solidFill>
              </a:rPr>
              <a:t>EVS project </a:t>
            </a:r>
            <a:r>
              <a:rPr lang="sk-SK" sz="2000" b="1" dirty="0" smtClean="0">
                <a:solidFill>
                  <a:schemeClr val="tx2"/>
                </a:solidFill>
              </a:rPr>
              <a:t> </a:t>
            </a:r>
            <a:r>
              <a:rPr lang="sk-SK" sz="2000" dirty="0" err="1" smtClean="0">
                <a:solidFill>
                  <a:schemeClr val="accent4"/>
                </a:solidFill>
              </a:rPr>
              <a:t>is</a:t>
            </a:r>
            <a:r>
              <a:rPr lang="sk-SK" sz="2000" dirty="0" smtClean="0">
                <a:solidFill>
                  <a:schemeClr val="accent4"/>
                </a:solidFill>
              </a:rPr>
              <a:t> a grant program </a:t>
            </a:r>
            <a:r>
              <a:rPr lang="sk-SK" sz="2000" dirty="0" err="1" smtClean="0">
                <a:solidFill>
                  <a:schemeClr val="accent4"/>
                </a:solidFill>
              </a:rPr>
              <a:t>which</a:t>
            </a:r>
            <a:r>
              <a:rPr lang="sk-SK" sz="2000" dirty="0" smtClean="0">
                <a:solidFill>
                  <a:schemeClr val="accent4"/>
                </a:solidFill>
              </a:rPr>
              <a:t> </a:t>
            </a:r>
            <a:r>
              <a:rPr lang="en-US" sz="2000" dirty="0" smtClean="0">
                <a:solidFill>
                  <a:schemeClr val="accent4"/>
                </a:solidFill>
              </a:rPr>
              <a:t>can </a:t>
            </a:r>
            <a:r>
              <a:rPr lang="en-US" sz="2000" dirty="0">
                <a:solidFill>
                  <a:schemeClr val="accent4"/>
                </a:solidFill>
              </a:rPr>
              <a:t>focus on a variety of themes and areas, such as culture, youth, sports, social care, cultural heritage, arts, civil protection, </a:t>
            </a:r>
            <a:r>
              <a:rPr lang="en-US" sz="2000" dirty="0" smtClean="0">
                <a:solidFill>
                  <a:schemeClr val="accent4"/>
                </a:solidFill>
              </a:rPr>
              <a:t>environment, </a:t>
            </a:r>
            <a:r>
              <a:rPr lang="en-US" sz="2000" dirty="0">
                <a:solidFill>
                  <a:schemeClr val="accent4"/>
                </a:solidFill>
              </a:rPr>
              <a:t>etc.</a:t>
            </a:r>
            <a:endParaRPr lang="sk-SK" sz="20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What is EVS project?</a:t>
            </a:r>
            <a:endParaRPr lang="sk-SK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Clovek zel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1428736"/>
            <a:ext cx="1381125" cy="1876425"/>
          </a:xfrm>
          <a:prstGeom prst="rect">
            <a:avLst/>
          </a:prstGeom>
        </p:spPr>
      </p:pic>
      <p:pic>
        <p:nvPicPr>
          <p:cNvPr id="7" name="Obrázok 6" descr="UPeCe a kontakte udaj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1428736"/>
          </a:xfrm>
          <a:prstGeom prst="rect">
            <a:avLst/>
          </a:prstGeom>
        </p:spPr>
      </p:pic>
      <p:pic>
        <p:nvPicPr>
          <p:cNvPr id="9" name="Obrázok 8" descr="Zeleny Clove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14620"/>
            <a:ext cx="2000264" cy="2232438"/>
          </a:xfrm>
          <a:prstGeom prst="rect">
            <a:avLst/>
          </a:prstGeom>
        </p:spPr>
      </p:pic>
      <p:sp>
        <p:nvSpPr>
          <p:cNvPr id="8" name="Bublina v tvare zaobleného obdĺžnika 7"/>
          <p:cNvSpPr/>
          <p:nvPr/>
        </p:nvSpPr>
        <p:spPr>
          <a:xfrm>
            <a:off x="2000232" y="1928802"/>
            <a:ext cx="5572164" cy="1928826"/>
          </a:xfrm>
          <a:prstGeom prst="wedgeRoundRectCallout">
            <a:avLst>
              <a:gd name="adj1" fmla="val -59969"/>
              <a:gd name="adj2" fmla="val -6491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accent4"/>
                </a:solidFill>
              </a:rPr>
              <a:t>The </a:t>
            </a:r>
            <a:r>
              <a:rPr lang="en-US" sz="1400" b="1" dirty="0">
                <a:solidFill>
                  <a:schemeClr val="accent2"/>
                </a:solidFill>
              </a:rPr>
              <a:t>European Voluntary Service </a:t>
            </a:r>
            <a:r>
              <a:rPr lang="sk-SK" sz="1400" b="1" dirty="0" smtClean="0">
                <a:solidFill>
                  <a:schemeClr val="accent2"/>
                </a:solidFill>
              </a:rPr>
              <a:t> (EVS) </a:t>
            </a:r>
            <a:r>
              <a:rPr lang="en-US" sz="1400" dirty="0" smtClean="0">
                <a:solidFill>
                  <a:schemeClr val="accent4"/>
                </a:solidFill>
              </a:rPr>
              <a:t>enables </a:t>
            </a:r>
            <a:r>
              <a:rPr lang="en-US" sz="1400" dirty="0">
                <a:solidFill>
                  <a:schemeClr val="accent4"/>
                </a:solidFill>
              </a:rPr>
              <a:t>young people to carry out voluntary service for up to 12 months in a country other than their country of residence</a:t>
            </a:r>
            <a:r>
              <a:rPr lang="en-US" sz="1400" dirty="0" smtClean="0">
                <a:solidFill>
                  <a:schemeClr val="accent4"/>
                </a:solidFill>
              </a:rPr>
              <a:t>.</a:t>
            </a:r>
            <a:endParaRPr lang="sk-SK" sz="1400" dirty="0" smtClean="0">
              <a:solidFill>
                <a:schemeClr val="accent4"/>
              </a:solidFill>
            </a:endParaRPr>
          </a:p>
          <a:p>
            <a:endParaRPr lang="sk-SK" sz="1400" dirty="0">
              <a:solidFill>
                <a:schemeClr val="accent4"/>
              </a:solidFill>
            </a:endParaRPr>
          </a:p>
          <a:p>
            <a:r>
              <a:rPr lang="en-US" sz="1400" dirty="0">
                <a:solidFill>
                  <a:schemeClr val="accent4"/>
                </a:solidFill>
              </a:rPr>
              <a:t>An </a:t>
            </a:r>
            <a:r>
              <a:rPr lang="en-US" sz="1400" b="1" dirty="0">
                <a:solidFill>
                  <a:schemeClr val="tx2"/>
                </a:solidFill>
              </a:rPr>
              <a:t>EVS project </a:t>
            </a:r>
            <a:r>
              <a:rPr lang="sk-SK" sz="1400" b="1" dirty="0" smtClean="0">
                <a:solidFill>
                  <a:schemeClr val="tx2"/>
                </a:solidFill>
              </a:rPr>
              <a:t> </a:t>
            </a:r>
            <a:r>
              <a:rPr lang="sk-SK" sz="1400" dirty="0" err="1" smtClean="0">
                <a:solidFill>
                  <a:schemeClr val="accent4"/>
                </a:solidFill>
              </a:rPr>
              <a:t>is</a:t>
            </a:r>
            <a:r>
              <a:rPr lang="sk-SK" sz="1400" dirty="0" smtClean="0">
                <a:solidFill>
                  <a:schemeClr val="accent4"/>
                </a:solidFill>
              </a:rPr>
              <a:t> a grant program </a:t>
            </a:r>
            <a:r>
              <a:rPr lang="sk-SK" sz="1400" dirty="0" err="1" smtClean="0">
                <a:solidFill>
                  <a:schemeClr val="accent4"/>
                </a:solidFill>
              </a:rPr>
              <a:t>which</a:t>
            </a:r>
            <a:r>
              <a:rPr lang="sk-SK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smtClean="0">
                <a:solidFill>
                  <a:schemeClr val="accent4"/>
                </a:solidFill>
              </a:rPr>
              <a:t>can </a:t>
            </a:r>
            <a:r>
              <a:rPr lang="en-US" sz="1400" dirty="0">
                <a:solidFill>
                  <a:schemeClr val="accent4"/>
                </a:solidFill>
              </a:rPr>
              <a:t>focus on a variety of themes and areas, such as culture, youth, sports, social care, cultural heritage, arts, civil protection, </a:t>
            </a:r>
            <a:r>
              <a:rPr lang="en-US" sz="1400" dirty="0" smtClean="0">
                <a:solidFill>
                  <a:schemeClr val="accent4"/>
                </a:solidFill>
              </a:rPr>
              <a:t>environment, </a:t>
            </a:r>
            <a:r>
              <a:rPr lang="en-US" sz="1400" dirty="0">
                <a:solidFill>
                  <a:schemeClr val="accent4"/>
                </a:solidFill>
              </a:rPr>
              <a:t>etc.</a:t>
            </a:r>
            <a:endParaRPr lang="sk-SK" sz="1400" dirty="0">
              <a:solidFill>
                <a:schemeClr val="accent4"/>
              </a:solidFill>
            </a:endParaRPr>
          </a:p>
        </p:txBody>
      </p:sp>
      <p:sp>
        <p:nvSpPr>
          <p:cNvPr id="11" name="Bublina v tvare zaobleného obdĺžnika 10"/>
          <p:cNvSpPr/>
          <p:nvPr/>
        </p:nvSpPr>
        <p:spPr>
          <a:xfrm>
            <a:off x="4786314" y="1285860"/>
            <a:ext cx="2928958" cy="500066"/>
          </a:xfrm>
          <a:prstGeom prst="wedgeRoundRectCallout">
            <a:avLst>
              <a:gd name="adj1" fmla="val 54837"/>
              <a:gd name="adj2" fmla="val 96002"/>
              <a:gd name="adj3" fmla="val 16667"/>
            </a:avLst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What is EVS project?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14" name="Podnadpis 13"/>
          <p:cNvSpPr>
            <a:spLocks noGrp="1"/>
          </p:cNvSpPr>
          <p:nvPr>
            <p:ph type="subTitle" idx="1"/>
          </p:nvPr>
        </p:nvSpPr>
        <p:spPr>
          <a:xfrm>
            <a:off x="1900214" y="3786190"/>
            <a:ext cx="7243786" cy="2000264"/>
          </a:xfrm>
          <a:prstGeom prst="wedgeRoundRectCallout">
            <a:avLst>
              <a:gd name="adj1" fmla="val -56071"/>
              <a:gd name="adj2" fmla="val -44429"/>
              <a:gd name="adj3" fmla="val 16667"/>
            </a:avLst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l"/>
            <a:r>
              <a:rPr lang="en-US" sz="2000" dirty="0" smtClean="0">
                <a:solidFill>
                  <a:schemeClr val="accent4"/>
                </a:solidFill>
              </a:rPr>
              <a:t>EVS is a grant program </a:t>
            </a:r>
            <a:r>
              <a:rPr lang="en-US" sz="3200" b="1" dirty="0" smtClean="0">
                <a:solidFill>
                  <a:srgbClr val="0070C0"/>
                </a:solidFill>
              </a:rPr>
              <a:t>Erasmus</a:t>
            </a:r>
            <a:r>
              <a:rPr lang="sk-SK" sz="3200" b="1" dirty="0" smtClean="0">
                <a:solidFill>
                  <a:srgbClr val="0070C0"/>
                </a:solidFill>
              </a:rPr>
              <a:t>+</a:t>
            </a:r>
            <a:r>
              <a:rPr lang="en-US" sz="2000" dirty="0" smtClean="0">
                <a:solidFill>
                  <a:schemeClr val="accent4"/>
                </a:solidFill>
              </a:rPr>
              <a:t>. This program is managed by the </a:t>
            </a:r>
            <a:r>
              <a:rPr lang="en-US" sz="2800" b="1" dirty="0" smtClean="0">
                <a:solidFill>
                  <a:srgbClr val="0070C0"/>
                </a:solidFill>
              </a:rPr>
              <a:t>EU</a:t>
            </a:r>
            <a:r>
              <a:rPr lang="en-US" sz="2000" dirty="0" smtClean="0">
                <a:solidFill>
                  <a:schemeClr val="accent4"/>
                </a:solidFill>
              </a:rPr>
              <a:t>.</a:t>
            </a:r>
            <a:endParaRPr lang="sk-SK" sz="2000" dirty="0" smtClean="0">
              <a:solidFill>
                <a:schemeClr val="accent4"/>
              </a:solidFill>
            </a:endParaRPr>
          </a:p>
          <a:p>
            <a:pPr algn="l"/>
            <a:endParaRPr lang="sk-SK" sz="20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C:\Users\Tomáš Vranský\Desktop\Moje projekty\TUSOM\1.2 TU SOM\Dennik\Aktivity\21.-23.3.14 Prvé organizačné stretnutie v Oravskom Bielom Potoku\Loga programu\stiahnuť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680721"/>
            <a:ext cx="1500197" cy="1067625"/>
          </a:xfrm>
          <a:prstGeom prst="rect">
            <a:avLst/>
          </a:prstGeom>
          <a:noFill/>
        </p:spPr>
      </p:pic>
      <p:pic>
        <p:nvPicPr>
          <p:cNvPr id="1027" name="Picture 3" descr="C:\Users\Tomáš Vranský\Desktop\Moje projekty\TUSOM\1.2 TU SOM\Plagat projektu\obr\E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64" y="4669184"/>
            <a:ext cx="1571636" cy="1068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Vlastná 1">
      <a:dk1>
        <a:srgbClr val="77D5EA"/>
      </a:dk1>
      <a:lt1>
        <a:srgbClr val="FFFFFF"/>
      </a:lt1>
      <a:dk2>
        <a:srgbClr val="FFC000"/>
      </a:dk2>
      <a:lt2>
        <a:srgbClr val="DEF5FA"/>
      </a:lt2>
      <a:accent1>
        <a:srgbClr val="92D050"/>
      </a:accent1>
      <a:accent2>
        <a:srgbClr val="FFC000"/>
      </a:accent2>
      <a:accent3>
        <a:srgbClr val="EB641B"/>
      </a:accent3>
      <a:accent4>
        <a:srgbClr val="00B050"/>
      </a:accent4>
      <a:accent5>
        <a:srgbClr val="FFC000"/>
      </a:accent5>
      <a:accent6>
        <a:srgbClr val="00B050"/>
      </a:accent6>
      <a:hlink>
        <a:srgbClr val="FF8119"/>
      </a:hlink>
      <a:folHlink>
        <a:srgbClr val="FFC000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918</Words>
  <Application>Microsoft Office PowerPoint</Application>
  <PresentationFormat>Prezentácia na obrazovke (4:3)</PresentationFormat>
  <Paragraphs>101</Paragraphs>
  <Slides>37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38" baseType="lpstr">
      <vt:lpstr>Hala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ready for</dc:title>
  <dc:creator>Tomáš Vranský</dc:creator>
  <cp:lastModifiedBy>Tomáš Vranský</cp:lastModifiedBy>
  <cp:revision>45</cp:revision>
  <dcterms:created xsi:type="dcterms:W3CDTF">2014-03-20T14:44:10Z</dcterms:created>
  <dcterms:modified xsi:type="dcterms:W3CDTF">2014-04-29T11:24:15Z</dcterms:modified>
</cp:coreProperties>
</file>